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4"/>
  </p:sldMasterIdLst>
  <p:notesMasterIdLst>
    <p:notesMasterId r:id="rId27"/>
  </p:notesMasterIdLst>
  <p:handoutMasterIdLst>
    <p:handoutMasterId r:id="rId28"/>
  </p:handoutMasterIdLst>
  <p:sldIdLst>
    <p:sldId id="293" r:id="rId5"/>
    <p:sldId id="332" r:id="rId6"/>
    <p:sldId id="347" r:id="rId7"/>
    <p:sldId id="348" r:id="rId8"/>
    <p:sldId id="349" r:id="rId9"/>
    <p:sldId id="350" r:id="rId10"/>
    <p:sldId id="333" r:id="rId11"/>
    <p:sldId id="334" r:id="rId12"/>
    <p:sldId id="337" r:id="rId13"/>
    <p:sldId id="336" r:id="rId14"/>
    <p:sldId id="335" r:id="rId15"/>
    <p:sldId id="338" r:id="rId16"/>
    <p:sldId id="339" r:id="rId17"/>
    <p:sldId id="342" r:id="rId18"/>
    <p:sldId id="343" r:id="rId19"/>
    <p:sldId id="344" r:id="rId20"/>
    <p:sldId id="353" r:id="rId21"/>
    <p:sldId id="354" r:id="rId22"/>
    <p:sldId id="355" r:id="rId23"/>
    <p:sldId id="357" r:id="rId24"/>
    <p:sldId id="356" r:id="rId25"/>
    <p:sldId id="346" r:id="rId26"/>
  </p:sldIdLst>
  <p:sldSz cx="9144000" cy="5143500" type="screen16x9"/>
  <p:notesSz cx="6797675" cy="9926638"/>
  <p:defaultTextStyle>
    <a:defPPr>
      <a:defRPr lang="en-US"/>
    </a:defPPr>
    <a:lvl1pPr marL="0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980DCE-84EB-26B8-382C-6BCD0C906254}" v="3" dt="2024-02-22T13:00:16.312"/>
    <p1510:client id="{91364B51-70CA-2D6E-8A28-227BF65344AB}" v="31" dt="2024-02-21T12:41:29.240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howGuides="1">
      <p:cViewPr varScale="1">
        <p:scale>
          <a:sx n="151" d="100"/>
          <a:sy n="151" d="100"/>
        </p:scale>
        <p:origin x="522" y="13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2700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bara Barwacz-Mikuła" userId="S::bbmikula@mcp.malopolska.pl::72ea0c60-44b3-46b7-a25e-9c2c6e7716b2" providerId="AD" clId="Web-{55980DCE-84EB-26B8-382C-6BCD0C906254}"/>
    <pc:docChg chg="modSld">
      <pc:chgData name="Barbara Barwacz-Mikuła" userId="S::bbmikula@mcp.malopolska.pl::72ea0c60-44b3-46b7-a25e-9c2c6e7716b2" providerId="AD" clId="Web-{55980DCE-84EB-26B8-382C-6BCD0C906254}" dt="2024-02-22T13:00:16.312" v="3" actId="20577"/>
      <pc:docMkLst>
        <pc:docMk/>
      </pc:docMkLst>
      <pc:sldChg chg="modSp">
        <pc:chgData name="Barbara Barwacz-Mikuła" userId="S::bbmikula@mcp.malopolska.pl::72ea0c60-44b3-46b7-a25e-9c2c6e7716b2" providerId="AD" clId="Web-{55980DCE-84EB-26B8-382C-6BCD0C906254}" dt="2024-02-22T13:00:16.312" v="3" actId="20577"/>
        <pc:sldMkLst>
          <pc:docMk/>
          <pc:sldMk cId="3486684511" sldId="258"/>
        </pc:sldMkLst>
        <pc:spChg chg="mod">
          <ac:chgData name="Barbara Barwacz-Mikuła" userId="S::bbmikula@mcp.malopolska.pl::72ea0c60-44b3-46b7-a25e-9c2c6e7716b2" providerId="AD" clId="Web-{55980DCE-84EB-26B8-382C-6BCD0C906254}" dt="2024-02-22T13:00:16.312" v="3" actId="20577"/>
          <ac:spMkLst>
            <pc:docMk/>
            <pc:sldMk cId="3486684511" sldId="258"/>
            <ac:spMk id="2" creationId="{12430B7D-8364-4D7A-AE47-9AA414D9F7DD}"/>
          </ac:spMkLst>
        </pc:spChg>
      </pc:sldChg>
    </pc:docChg>
  </pc:docChgLst>
  <pc:docChgLst>
    <pc:chgData name="Ewa Zabrzańska" userId="S::ezabrzanska@mcp.malopolska.pl::b55d16a0-cbad-4bda-85bc-3278c7429ae3" providerId="AD" clId="Web-{39D9ED07-5549-1C4D-1B7E-CD3D0475667C}"/>
    <pc:docChg chg="sldOrd">
      <pc:chgData name="Ewa Zabrzańska" userId="S::ezabrzanska@mcp.malopolska.pl::b55d16a0-cbad-4bda-85bc-3278c7429ae3" providerId="AD" clId="Web-{39D9ED07-5549-1C4D-1B7E-CD3D0475667C}" dt="2024-01-12T07:59:27.023" v="0"/>
      <pc:docMkLst>
        <pc:docMk/>
      </pc:docMkLst>
      <pc:sldChg chg="ord">
        <pc:chgData name="Ewa Zabrzańska" userId="S::ezabrzanska@mcp.malopolska.pl::b55d16a0-cbad-4bda-85bc-3278c7429ae3" providerId="AD" clId="Web-{39D9ED07-5549-1C4D-1B7E-CD3D0475667C}" dt="2024-01-12T07:59:27.023" v="0"/>
        <pc:sldMkLst>
          <pc:docMk/>
          <pc:sldMk cId="581794039" sldId="276"/>
        </pc:sldMkLst>
      </pc:sldChg>
    </pc:docChg>
  </pc:docChgLst>
  <pc:docChgLst>
    <pc:chgData name="Barbara Barwacz-Mikuła" userId="S::bbmikula@mcp.malopolska.pl::72ea0c60-44b3-46b7-a25e-9c2c6e7716b2" providerId="AD" clId="Web-{91364B51-70CA-2D6E-8A28-227BF65344AB}"/>
    <pc:docChg chg="modSld">
      <pc:chgData name="Barbara Barwacz-Mikuła" userId="S::bbmikula@mcp.malopolska.pl::72ea0c60-44b3-46b7-a25e-9c2c6e7716b2" providerId="AD" clId="Web-{91364B51-70CA-2D6E-8A28-227BF65344AB}" dt="2024-02-21T12:41:29.240" v="28" actId="20577"/>
      <pc:docMkLst>
        <pc:docMk/>
      </pc:docMkLst>
      <pc:sldChg chg="delSp modSp">
        <pc:chgData name="Barbara Barwacz-Mikuła" userId="S::bbmikula@mcp.malopolska.pl::72ea0c60-44b3-46b7-a25e-9c2c6e7716b2" providerId="AD" clId="Web-{91364B51-70CA-2D6E-8A28-227BF65344AB}" dt="2024-02-21T12:39:59.296" v="2"/>
        <pc:sldMkLst>
          <pc:docMk/>
          <pc:sldMk cId="902646949" sldId="277"/>
        </pc:sldMkLst>
        <pc:spChg chg="del">
          <ac:chgData name="Barbara Barwacz-Mikuła" userId="S::bbmikula@mcp.malopolska.pl::72ea0c60-44b3-46b7-a25e-9c2c6e7716b2" providerId="AD" clId="Web-{91364B51-70CA-2D6E-8A28-227BF65344AB}" dt="2024-02-21T12:39:57.078" v="0"/>
          <ac:spMkLst>
            <pc:docMk/>
            <pc:sldMk cId="902646949" sldId="277"/>
            <ac:spMk id="21" creationId="{00000000-0000-0000-0000-000000000000}"/>
          </ac:spMkLst>
        </pc:spChg>
        <pc:spChg chg="del mod">
          <ac:chgData name="Barbara Barwacz-Mikuła" userId="S::bbmikula@mcp.malopolska.pl::72ea0c60-44b3-46b7-a25e-9c2c6e7716b2" providerId="AD" clId="Web-{91364B51-70CA-2D6E-8A28-227BF65344AB}" dt="2024-02-21T12:39:59.296" v="2"/>
          <ac:spMkLst>
            <pc:docMk/>
            <pc:sldMk cId="902646949" sldId="277"/>
            <ac:spMk id="22" creationId="{00000000-0000-0000-0000-000000000000}"/>
          </ac:spMkLst>
        </pc:spChg>
      </pc:sldChg>
      <pc:sldChg chg="modSp">
        <pc:chgData name="Barbara Barwacz-Mikuła" userId="S::bbmikula@mcp.malopolska.pl::72ea0c60-44b3-46b7-a25e-9c2c6e7716b2" providerId="AD" clId="Web-{91364B51-70CA-2D6E-8A28-227BF65344AB}" dt="2024-02-21T12:40:25.157" v="7" actId="1076"/>
        <pc:sldMkLst>
          <pc:docMk/>
          <pc:sldMk cId="2426821754" sldId="299"/>
        </pc:sldMkLst>
        <pc:spChg chg="mod">
          <ac:chgData name="Barbara Barwacz-Mikuła" userId="S::bbmikula@mcp.malopolska.pl::72ea0c60-44b3-46b7-a25e-9c2c6e7716b2" providerId="AD" clId="Web-{91364B51-70CA-2D6E-8A28-227BF65344AB}" dt="2024-02-21T12:40:25.157" v="7" actId="1076"/>
          <ac:spMkLst>
            <pc:docMk/>
            <pc:sldMk cId="2426821754" sldId="299"/>
            <ac:spMk id="12" creationId="{00000000-0000-0000-0000-000000000000}"/>
          </ac:spMkLst>
        </pc:spChg>
      </pc:sldChg>
      <pc:sldChg chg="modSp">
        <pc:chgData name="Barbara Barwacz-Mikuła" userId="S::bbmikula@mcp.malopolska.pl::72ea0c60-44b3-46b7-a25e-9c2c6e7716b2" providerId="AD" clId="Web-{91364B51-70CA-2D6E-8A28-227BF65344AB}" dt="2024-02-21T12:41:29.240" v="28" actId="20577"/>
        <pc:sldMkLst>
          <pc:docMk/>
          <pc:sldMk cId="3903413487" sldId="300"/>
        </pc:sldMkLst>
        <pc:spChg chg="mod">
          <ac:chgData name="Barbara Barwacz-Mikuła" userId="S::bbmikula@mcp.malopolska.pl::72ea0c60-44b3-46b7-a25e-9c2c6e7716b2" providerId="AD" clId="Web-{91364B51-70CA-2D6E-8A28-227BF65344AB}" dt="2024-02-21T12:41:29.240" v="28" actId="20577"/>
          <ac:spMkLst>
            <pc:docMk/>
            <pc:sldMk cId="3903413487" sldId="300"/>
            <ac:spMk id="12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E210-4903-86AC-46432883E2C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210-4903-86AC-46432883E2C2}"/>
              </c:ext>
            </c:extLst>
          </c:dPt>
          <c:dLbls>
            <c:dLbl>
              <c:idx val="0"/>
              <c:layout>
                <c:manualLayout>
                  <c:x val="-0.23929443830795716"/>
                  <c:y val="3.901468741767324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210-4903-86AC-46432883E2C2}"/>
                </c:ext>
              </c:extLst>
            </c:dLbl>
            <c:dLbl>
              <c:idx val="1"/>
              <c:layout>
                <c:manualLayout>
                  <c:x val="0.27206288875559476"/>
                  <c:y val="-0.1098891488623880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rgbClr val="FFC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632ACE7-6AB5-4719-99F6-1BBB77778FE6}" type="VALUE">
                      <a:rPr lang="en-US">
                        <a:solidFill>
                          <a:srgbClr val="FF0000"/>
                        </a:solidFill>
                      </a:rPr>
                      <a:pPr>
                        <a:defRPr>
                          <a:solidFill>
                            <a:srgbClr val="FFC000"/>
                          </a:solidFill>
                        </a:defRPr>
                      </a:pPr>
                      <a:t>[WARTOŚĆ]</a:t>
                    </a:fld>
                    <a:endParaRPr lang="pl-PL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rgbClr val="FFC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248121603093557"/>
                      <c:h val="0.1246882988887307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210-4903-86AC-46432883E2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Arkusz1!$A$2:$A$5</c:f>
              <c:strCache>
                <c:ptCount val="2"/>
                <c:pt idx="0">
                  <c:v>Mężczyzn </c:v>
                </c:pt>
                <c:pt idx="1">
                  <c:v>Kobiet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2"/>
                <c:pt idx="0">
                  <c:v>291</c:v>
                </c:pt>
                <c:pt idx="1">
                  <c:v>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10-4903-86AC-46432883E2C2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085-4714-94BD-63350DB8CA3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085-4714-94BD-63350DB8CA3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4085-4714-94BD-63350DB8CA3C}"/>
              </c:ext>
            </c:extLst>
          </c:dPt>
          <c:dLbls>
            <c:dLbl>
              <c:idx val="0"/>
              <c:layout>
                <c:manualLayout>
                  <c:x val="-0.17031850531045481"/>
                  <c:y val="5.955310521053216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85-4714-94BD-63350DB8CA3C}"/>
                </c:ext>
              </c:extLst>
            </c:dLbl>
            <c:dLbl>
              <c:idx val="1"/>
              <c:layout>
                <c:manualLayout>
                  <c:x val="0.16216542138774859"/>
                  <c:y val="-0.2494588564233603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85-4714-94BD-63350DB8CA3C}"/>
                </c:ext>
              </c:extLst>
            </c:dLbl>
            <c:dLbl>
              <c:idx val="2"/>
              <c:layout>
                <c:manualLayout>
                  <c:x val="0.11965378362973855"/>
                  <c:y val="9.678230196644817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85-4714-94BD-63350DB8CA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Arkusz1!$A$2:$A$4</c:f>
              <c:strCache>
                <c:ptCount val="3"/>
                <c:pt idx="0">
                  <c:v>do 29 rż</c:v>
                </c:pt>
                <c:pt idx="1">
                  <c:v>od 30-49 rż</c:v>
                </c:pt>
                <c:pt idx="2">
                  <c:v>pow 50 rż</c:v>
                </c:pt>
              </c:strCache>
            </c:strRef>
          </c:cat>
          <c:val>
            <c:numRef>
              <c:f>Arkusz1!$B$2:$B$4</c:f>
              <c:numCache>
                <c:formatCode>General</c:formatCode>
                <c:ptCount val="3"/>
                <c:pt idx="0">
                  <c:v>243</c:v>
                </c:pt>
                <c:pt idx="1">
                  <c:v>263</c:v>
                </c:pt>
                <c:pt idx="2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85-4714-94BD-63350DB8CA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525-43FB-AC5E-8C09D54F035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525-43FB-AC5E-8C09D54F035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525-43FB-AC5E-8C09D54F035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Arkusz1!$A$2:$A$4</c:f>
              <c:strCache>
                <c:ptCount val="3"/>
                <c:pt idx="0">
                  <c:v>podstawowe</c:v>
                </c:pt>
                <c:pt idx="1">
                  <c:v>średnie</c:v>
                </c:pt>
                <c:pt idx="2">
                  <c:v>wyższe</c:v>
                </c:pt>
              </c:strCache>
            </c:strRef>
          </c:cat>
          <c:val>
            <c:numRef>
              <c:f>Arkusz1!$B$2:$B$4</c:f>
              <c:numCache>
                <c:formatCode>General</c:formatCode>
                <c:ptCount val="3"/>
                <c:pt idx="0">
                  <c:v>98</c:v>
                </c:pt>
                <c:pt idx="1">
                  <c:v>393</c:v>
                </c:pt>
                <c:pt idx="2">
                  <c:v>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CB-442E-A5C4-100D8047E3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Arkusz1!$C$6</c:f>
              <c:strCache>
                <c:ptCount val="1"/>
                <c:pt idx="0">
                  <c:v>DZIAŁANIA REALIZOWANE W PROJEKCIE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630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FBC-4A1A-9B62-AFAB2ACEE82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630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9FBC-4A1A-9B62-AFAB2ACEE82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337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9FBC-4A1A-9B62-AFAB2ACEE82C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243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9FBC-4A1A-9B62-AFAB2ACEE82C}"/>
                </c:ext>
              </c:extLst>
            </c:dLbl>
            <c:dLbl>
              <c:idx val="4"/>
              <c:layout>
                <c:manualLayout>
                  <c:x val="5.393257663521874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246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9FBC-4A1A-9B62-AFAB2ACEE82C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180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9FBC-4A1A-9B62-AFAB2ACEE82C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15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9FBC-4A1A-9B62-AFAB2ACEE82C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9FBC-4A1A-9B62-AFAB2ACEE8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Arkusz1!$C$7:$C$14</c:f>
              <c:strCache>
                <c:ptCount val="8"/>
                <c:pt idx="0">
                  <c:v>Pośrednictwo pracy</c:v>
                </c:pt>
                <c:pt idx="1">
                  <c:v>Poradnictwo zawodowe</c:v>
                </c:pt>
                <c:pt idx="2">
                  <c:v>Szkolenia</c:v>
                </c:pt>
                <c:pt idx="3">
                  <c:v>Badanie kompetencji cyfrowych</c:v>
                </c:pt>
                <c:pt idx="4">
                  <c:v>Staże</c:v>
                </c:pt>
                <c:pt idx="5">
                  <c:v>Dotacje na działalność gospodarczą</c:v>
                </c:pt>
                <c:pt idx="6">
                  <c:v>Studia podyplomowe</c:v>
                </c:pt>
                <c:pt idx="7">
                  <c:v>Bony na zasiedlenie</c:v>
                </c:pt>
              </c:strCache>
            </c:strRef>
          </c:cat>
          <c:val>
            <c:numRef>
              <c:f>Arkusz1!$D$7:$D$14</c:f>
              <c:numCache>
                <c:formatCode>General</c:formatCode>
                <c:ptCount val="8"/>
                <c:pt idx="0">
                  <c:v>498</c:v>
                </c:pt>
                <c:pt idx="1">
                  <c:v>498</c:v>
                </c:pt>
                <c:pt idx="2">
                  <c:v>277</c:v>
                </c:pt>
                <c:pt idx="3">
                  <c:v>209</c:v>
                </c:pt>
                <c:pt idx="4">
                  <c:v>205</c:v>
                </c:pt>
                <c:pt idx="5">
                  <c:v>154</c:v>
                </c:pt>
                <c:pt idx="6">
                  <c:v>12</c:v>
                </c:pt>
                <c:pt idx="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BC-4A1A-9B62-AFAB2ACEE8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90364287"/>
        <c:axId val="1782977663"/>
        <c:axId val="0"/>
      </c:bar3DChart>
      <c:catAx>
        <c:axId val="17903642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782977663"/>
        <c:crosses val="autoZero"/>
        <c:auto val="1"/>
        <c:lblAlgn val="ctr"/>
        <c:lblOffset val="100"/>
        <c:noMultiLvlLbl val="0"/>
      </c:catAx>
      <c:valAx>
        <c:axId val="1782977663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903642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8131F2C1-44D2-4ED7-BA3C-B03516C602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CC6A2F8-6413-4BD6-9670-42A3AD914D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981C-0199-4C1C-BF55-B9D1845E24AB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7BF2785-6379-4E0D-AD4C-F5805D9846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56C95A6-4C19-47FE-AA18-9E2DB5F9CD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82100-07E7-4199-BF42-570F551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23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26.06.2024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9.png"/><Relationship Id="rId2" Type="http://schemas.openxmlformats.org/officeDocument/2006/relationships/image" Target="../media/image11.png"/><Relationship Id="rId16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7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877995" y="1342959"/>
            <a:ext cx="7388942" cy="294361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264484" cy="19687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4" y="367681"/>
            <a:ext cx="800100" cy="8001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941" y="367681"/>
            <a:ext cx="800100" cy="8001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67" y="367681"/>
            <a:ext cx="800100" cy="800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49" y="2081379"/>
            <a:ext cx="6773550" cy="753648"/>
          </a:xfrm>
        </p:spPr>
        <p:txBody>
          <a:bodyPr anchor="t" anchorCtr="0">
            <a:normAutofit/>
          </a:bodyPr>
          <a:lstStyle>
            <a:lvl1pPr algn="l">
              <a:lnSpc>
                <a:spcPts val="2722"/>
              </a:lnSpc>
              <a:defRPr sz="2177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259" y="3307899"/>
            <a:ext cx="6773483" cy="734817"/>
          </a:xfrm>
        </p:spPr>
        <p:txBody>
          <a:bodyPr>
            <a:normAutofit/>
          </a:bodyPr>
          <a:lstStyle>
            <a:lvl1pPr marL="0" indent="0" algn="l">
              <a:lnSpc>
                <a:spcPts val="2381"/>
              </a:lnSpc>
              <a:buNone/>
              <a:defRPr sz="1905" b="1">
                <a:solidFill>
                  <a:schemeClr val="tx2"/>
                </a:solidFill>
              </a:defRPr>
            </a:lvl1pPr>
            <a:lvl2pPr marL="342903" indent="0" algn="ctr">
              <a:buNone/>
              <a:defRPr sz="1500"/>
            </a:lvl2pPr>
            <a:lvl3pPr marL="685804" indent="0" algn="ctr">
              <a:buNone/>
              <a:defRPr sz="1350"/>
            </a:lvl3pPr>
            <a:lvl4pPr marL="1028707" indent="0" algn="ctr">
              <a:buNone/>
              <a:defRPr sz="1200"/>
            </a:lvl4pPr>
            <a:lvl5pPr marL="1371609" indent="0" algn="ctr">
              <a:buNone/>
              <a:defRPr sz="1200"/>
            </a:lvl5pPr>
            <a:lvl6pPr marL="1714511" indent="0" algn="ctr">
              <a:buNone/>
              <a:defRPr sz="1200"/>
            </a:lvl6pPr>
            <a:lvl7pPr marL="2057413" indent="0" algn="ctr">
              <a:buNone/>
              <a:defRPr sz="1200"/>
            </a:lvl7pPr>
            <a:lvl8pPr marL="2400316" indent="0" algn="ctr">
              <a:buNone/>
              <a:defRPr sz="1200"/>
            </a:lvl8pPr>
            <a:lvl9pPr marL="2743218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6719" y="367682"/>
            <a:ext cx="1539287" cy="237532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26.06.2024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D99AC2CA-7069-4A8E-9D19-13E7BFB1BE1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3" y="1342959"/>
            <a:ext cx="3387422" cy="6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7427" y="1"/>
            <a:ext cx="7399510" cy="3671963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43576 w 8640763"/>
              <a:gd name="connsiteY3" fmla="*/ 4369045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6" fmla="*/ 0 w 8640763"/>
              <a:gd name="connsiteY6" fmla="*/ 0 h 5221288"/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29626 w 8640763"/>
              <a:gd name="connsiteY2" fmla="*/ 4359975 h 5221288"/>
              <a:gd name="connsiteX3" fmla="*/ 1443576 w 8640763"/>
              <a:gd name="connsiteY3" fmla="*/ 4369045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6" fmla="*/ 0 w 8640763"/>
              <a:gd name="connsiteY6" fmla="*/ 0 h 5221288"/>
              <a:gd name="connsiteX0" fmla="*/ 0 w 8640763"/>
              <a:gd name="connsiteY0" fmla="*/ 0 h 5231492"/>
              <a:gd name="connsiteX1" fmla="*/ 8640763 w 8640763"/>
              <a:gd name="connsiteY1" fmla="*/ 0 h 5231492"/>
              <a:gd name="connsiteX2" fmla="*/ 8629626 w 8640763"/>
              <a:gd name="connsiteY2" fmla="*/ 4359975 h 5231492"/>
              <a:gd name="connsiteX3" fmla="*/ 1443576 w 8640763"/>
              <a:gd name="connsiteY3" fmla="*/ 4369045 h 5231492"/>
              <a:gd name="connsiteX4" fmla="*/ 1439863 w 8640763"/>
              <a:gd name="connsiteY4" fmla="*/ 5231492 h 5231492"/>
              <a:gd name="connsiteX5" fmla="*/ 0 w 8640763"/>
              <a:gd name="connsiteY5" fmla="*/ 5221288 h 5231492"/>
              <a:gd name="connsiteX6" fmla="*/ 0 w 8640763"/>
              <a:gd name="connsiteY6" fmla="*/ 0 h 5231492"/>
              <a:gd name="connsiteX0" fmla="*/ 0 w 8640763"/>
              <a:gd name="connsiteY0" fmla="*/ 0 h 5231492"/>
              <a:gd name="connsiteX1" fmla="*/ 8640763 w 8640763"/>
              <a:gd name="connsiteY1" fmla="*/ 0 h 5231492"/>
              <a:gd name="connsiteX2" fmla="*/ 8629626 w 8640763"/>
              <a:gd name="connsiteY2" fmla="*/ 4359975 h 5231492"/>
              <a:gd name="connsiteX3" fmla="*/ 1443576 w 8640763"/>
              <a:gd name="connsiteY3" fmla="*/ 4369045 h 5231492"/>
              <a:gd name="connsiteX4" fmla="*/ 1439863 w 8640763"/>
              <a:gd name="connsiteY4" fmla="*/ 5231492 h 5231492"/>
              <a:gd name="connsiteX5" fmla="*/ 8353 w 8640763"/>
              <a:gd name="connsiteY5" fmla="*/ 5211085 h 5231492"/>
              <a:gd name="connsiteX6" fmla="*/ 0 w 8640763"/>
              <a:gd name="connsiteY6" fmla="*/ 0 h 5231492"/>
              <a:gd name="connsiteX0" fmla="*/ 0 w 8640763"/>
              <a:gd name="connsiteY0" fmla="*/ 0 h 5240109"/>
              <a:gd name="connsiteX1" fmla="*/ 8640763 w 8640763"/>
              <a:gd name="connsiteY1" fmla="*/ 0 h 5240109"/>
              <a:gd name="connsiteX2" fmla="*/ 8629626 w 8640763"/>
              <a:gd name="connsiteY2" fmla="*/ 4359975 h 5240109"/>
              <a:gd name="connsiteX3" fmla="*/ 1443576 w 8640763"/>
              <a:gd name="connsiteY3" fmla="*/ 4369045 h 5240109"/>
              <a:gd name="connsiteX4" fmla="*/ 1439863 w 8640763"/>
              <a:gd name="connsiteY4" fmla="*/ 5231492 h 5240109"/>
              <a:gd name="connsiteX5" fmla="*/ 8353 w 8640763"/>
              <a:gd name="connsiteY5" fmla="*/ 5240109 h 5240109"/>
              <a:gd name="connsiteX6" fmla="*/ 0 w 8640763"/>
              <a:gd name="connsiteY6" fmla="*/ 0 h 5240109"/>
              <a:gd name="connsiteX0" fmla="*/ 0 w 8640763"/>
              <a:gd name="connsiteY0" fmla="*/ 0 h 5232853"/>
              <a:gd name="connsiteX1" fmla="*/ 8640763 w 8640763"/>
              <a:gd name="connsiteY1" fmla="*/ 0 h 5232853"/>
              <a:gd name="connsiteX2" fmla="*/ 8629626 w 8640763"/>
              <a:gd name="connsiteY2" fmla="*/ 4359975 h 5232853"/>
              <a:gd name="connsiteX3" fmla="*/ 1443576 w 8640763"/>
              <a:gd name="connsiteY3" fmla="*/ 4369045 h 5232853"/>
              <a:gd name="connsiteX4" fmla="*/ 1439863 w 8640763"/>
              <a:gd name="connsiteY4" fmla="*/ 5231492 h 5232853"/>
              <a:gd name="connsiteX5" fmla="*/ 8353 w 8640763"/>
              <a:gd name="connsiteY5" fmla="*/ 5232853 h 5232853"/>
              <a:gd name="connsiteX6" fmla="*/ 0 w 8640763"/>
              <a:gd name="connsiteY6" fmla="*/ 0 h 5232853"/>
              <a:gd name="connsiteX0" fmla="*/ 0 w 8640763"/>
              <a:gd name="connsiteY0" fmla="*/ 0 h 5232853"/>
              <a:gd name="connsiteX1" fmla="*/ 8640763 w 8640763"/>
              <a:gd name="connsiteY1" fmla="*/ 0 h 5232853"/>
              <a:gd name="connsiteX2" fmla="*/ 8629626 w 8640763"/>
              <a:gd name="connsiteY2" fmla="*/ 4359975 h 5232853"/>
              <a:gd name="connsiteX3" fmla="*/ 1443576 w 8640763"/>
              <a:gd name="connsiteY3" fmla="*/ 4369045 h 5232853"/>
              <a:gd name="connsiteX4" fmla="*/ 1439863 w 8640763"/>
              <a:gd name="connsiteY4" fmla="*/ 5231492 h 5232853"/>
              <a:gd name="connsiteX5" fmla="*/ 8353 w 8640763"/>
              <a:gd name="connsiteY5" fmla="*/ 5232853 h 5232853"/>
              <a:gd name="connsiteX6" fmla="*/ 0 w 8640763"/>
              <a:gd name="connsiteY6" fmla="*/ 0 h 5232853"/>
              <a:gd name="connsiteX0" fmla="*/ 0 w 8640763"/>
              <a:gd name="connsiteY0" fmla="*/ 0 h 5249632"/>
              <a:gd name="connsiteX1" fmla="*/ 8640763 w 8640763"/>
              <a:gd name="connsiteY1" fmla="*/ 0 h 5249632"/>
              <a:gd name="connsiteX2" fmla="*/ 8629626 w 8640763"/>
              <a:gd name="connsiteY2" fmla="*/ 4359975 h 5249632"/>
              <a:gd name="connsiteX3" fmla="*/ 1443576 w 8640763"/>
              <a:gd name="connsiteY3" fmla="*/ 4369045 h 5249632"/>
              <a:gd name="connsiteX4" fmla="*/ 1449764 w 8640763"/>
              <a:gd name="connsiteY4" fmla="*/ 5249632 h 5249632"/>
              <a:gd name="connsiteX5" fmla="*/ 8353 w 8640763"/>
              <a:gd name="connsiteY5" fmla="*/ 5232853 h 5249632"/>
              <a:gd name="connsiteX6" fmla="*/ 0 w 8640763"/>
              <a:gd name="connsiteY6" fmla="*/ 0 h 5249632"/>
              <a:gd name="connsiteX0" fmla="*/ 0 w 8640763"/>
              <a:gd name="connsiteY0" fmla="*/ 0 h 5250993"/>
              <a:gd name="connsiteX1" fmla="*/ 8640763 w 8640763"/>
              <a:gd name="connsiteY1" fmla="*/ 0 h 5250993"/>
              <a:gd name="connsiteX2" fmla="*/ 8629626 w 8640763"/>
              <a:gd name="connsiteY2" fmla="*/ 4359975 h 5250993"/>
              <a:gd name="connsiteX3" fmla="*/ 1443576 w 8640763"/>
              <a:gd name="connsiteY3" fmla="*/ 4369045 h 5250993"/>
              <a:gd name="connsiteX4" fmla="*/ 1449764 w 8640763"/>
              <a:gd name="connsiteY4" fmla="*/ 5249632 h 5250993"/>
              <a:gd name="connsiteX5" fmla="*/ 3404 w 8640763"/>
              <a:gd name="connsiteY5" fmla="*/ 5250993 h 5250993"/>
              <a:gd name="connsiteX6" fmla="*/ 0 w 8640763"/>
              <a:gd name="connsiteY6" fmla="*/ 0 h 5250993"/>
              <a:gd name="connsiteX0" fmla="*/ 0 w 8640763"/>
              <a:gd name="connsiteY0" fmla="*/ 0 h 5250993"/>
              <a:gd name="connsiteX1" fmla="*/ 8640763 w 8640763"/>
              <a:gd name="connsiteY1" fmla="*/ 0 h 5250993"/>
              <a:gd name="connsiteX2" fmla="*/ 8629626 w 8640763"/>
              <a:gd name="connsiteY2" fmla="*/ 4359975 h 5250993"/>
              <a:gd name="connsiteX3" fmla="*/ 1443576 w 8640763"/>
              <a:gd name="connsiteY3" fmla="*/ 4369045 h 5250993"/>
              <a:gd name="connsiteX4" fmla="*/ 1443824 w 8640763"/>
              <a:gd name="connsiteY4" fmla="*/ 5242376 h 5250993"/>
              <a:gd name="connsiteX5" fmla="*/ 3404 w 8640763"/>
              <a:gd name="connsiteY5" fmla="*/ 5250993 h 5250993"/>
              <a:gd name="connsiteX6" fmla="*/ 0 w 8640763"/>
              <a:gd name="connsiteY6" fmla="*/ 0 h 5250993"/>
              <a:gd name="connsiteX0" fmla="*/ 8843 w 8649606"/>
              <a:gd name="connsiteY0" fmla="*/ 0 h 5242376"/>
              <a:gd name="connsiteX1" fmla="*/ 8649606 w 8649606"/>
              <a:gd name="connsiteY1" fmla="*/ 0 h 5242376"/>
              <a:gd name="connsiteX2" fmla="*/ 8638469 w 8649606"/>
              <a:gd name="connsiteY2" fmla="*/ 4359975 h 5242376"/>
              <a:gd name="connsiteX3" fmla="*/ 1452419 w 8649606"/>
              <a:gd name="connsiteY3" fmla="*/ 4369045 h 5242376"/>
              <a:gd name="connsiteX4" fmla="*/ 1452667 w 8649606"/>
              <a:gd name="connsiteY4" fmla="*/ 5242376 h 5242376"/>
              <a:gd name="connsiteX5" fmla="*/ 367 w 8649606"/>
              <a:gd name="connsiteY5" fmla="*/ 5236481 h 5242376"/>
              <a:gd name="connsiteX6" fmla="*/ 8843 w 8649606"/>
              <a:gd name="connsiteY6" fmla="*/ 0 h 5242376"/>
              <a:gd name="connsiteX0" fmla="*/ 8843 w 8649606"/>
              <a:gd name="connsiteY0" fmla="*/ 0 h 5250993"/>
              <a:gd name="connsiteX1" fmla="*/ 8649606 w 8649606"/>
              <a:gd name="connsiteY1" fmla="*/ 0 h 5250993"/>
              <a:gd name="connsiteX2" fmla="*/ 8638469 w 8649606"/>
              <a:gd name="connsiteY2" fmla="*/ 4359975 h 5250993"/>
              <a:gd name="connsiteX3" fmla="*/ 1452419 w 8649606"/>
              <a:gd name="connsiteY3" fmla="*/ 4369045 h 5250993"/>
              <a:gd name="connsiteX4" fmla="*/ 1452667 w 8649606"/>
              <a:gd name="connsiteY4" fmla="*/ 5242376 h 5250993"/>
              <a:gd name="connsiteX5" fmla="*/ 367 w 8649606"/>
              <a:gd name="connsiteY5" fmla="*/ 5250993 h 5250993"/>
              <a:gd name="connsiteX6" fmla="*/ 8843 w 8649606"/>
              <a:gd name="connsiteY6" fmla="*/ 0 h 5250993"/>
              <a:gd name="connsiteX0" fmla="*/ 11268 w 8652031"/>
              <a:gd name="connsiteY0" fmla="*/ 0 h 5250993"/>
              <a:gd name="connsiteX1" fmla="*/ 8652031 w 8652031"/>
              <a:gd name="connsiteY1" fmla="*/ 0 h 5250993"/>
              <a:gd name="connsiteX2" fmla="*/ 8640894 w 8652031"/>
              <a:gd name="connsiteY2" fmla="*/ 4359975 h 5250993"/>
              <a:gd name="connsiteX3" fmla="*/ 1454844 w 8652031"/>
              <a:gd name="connsiteY3" fmla="*/ 4369045 h 5250993"/>
              <a:gd name="connsiteX4" fmla="*/ 1455092 w 8652031"/>
              <a:gd name="connsiteY4" fmla="*/ 5242376 h 5250993"/>
              <a:gd name="connsiteX5" fmla="*/ 317 w 8652031"/>
              <a:gd name="connsiteY5" fmla="*/ 5250993 h 5250993"/>
              <a:gd name="connsiteX6" fmla="*/ 11268 w 8652031"/>
              <a:gd name="connsiteY6" fmla="*/ 0 h 5250993"/>
              <a:gd name="connsiteX0" fmla="*/ 11268 w 8652031"/>
              <a:gd name="connsiteY0" fmla="*/ 0 h 5244947"/>
              <a:gd name="connsiteX1" fmla="*/ 8652031 w 8652031"/>
              <a:gd name="connsiteY1" fmla="*/ 0 h 5244947"/>
              <a:gd name="connsiteX2" fmla="*/ 8640894 w 8652031"/>
              <a:gd name="connsiteY2" fmla="*/ 4359975 h 5244947"/>
              <a:gd name="connsiteX3" fmla="*/ 1454844 w 8652031"/>
              <a:gd name="connsiteY3" fmla="*/ 4369045 h 5244947"/>
              <a:gd name="connsiteX4" fmla="*/ 1455092 w 8652031"/>
              <a:gd name="connsiteY4" fmla="*/ 5242376 h 5244947"/>
              <a:gd name="connsiteX5" fmla="*/ 317 w 8652031"/>
              <a:gd name="connsiteY5" fmla="*/ 5244947 h 5244947"/>
              <a:gd name="connsiteX6" fmla="*/ 11268 w 8652031"/>
              <a:gd name="connsiteY6" fmla="*/ 0 h 524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52031" h="5244947">
                <a:moveTo>
                  <a:pt x="11268" y="0"/>
                </a:moveTo>
                <a:lnTo>
                  <a:pt x="8652031" y="0"/>
                </a:lnTo>
                <a:cubicBezTo>
                  <a:pt x="8648319" y="1453325"/>
                  <a:pt x="8644606" y="2906650"/>
                  <a:pt x="8640894" y="4359975"/>
                </a:cubicBezTo>
                <a:lnTo>
                  <a:pt x="1454844" y="4369045"/>
                </a:lnTo>
                <a:cubicBezTo>
                  <a:pt x="1453606" y="4653126"/>
                  <a:pt x="1456330" y="4958295"/>
                  <a:pt x="1455092" y="5242376"/>
                </a:cubicBezTo>
                <a:lnTo>
                  <a:pt x="317" y="5244947"/>
                </a:lnTo>
                <a:cubicBezTo>
                  <a:pt x="-2467" y="3507919"/>
                  <a:pt x="14052" y="1737028"/>
                  <a:pt x="1126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108483" y="3050061"/>
            <a:ext cx="7035518" cy="12365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768" y="3747872"/>
            <a:ext cx="6465290" cy="480062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9997DB1B-7AEA-45AB-A95E-349DEBEE20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83" y="3050061"/>
            <a:ext cx="3387422" cy="6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rostokąt 29">
            <a:extLst>
              <a:ext uri="{FF2B5EF4-FFF2-40B4-BE49-F238E27FC236}">
                <a16:creationId xmlns:a16="http://schemas.microsoft.com/office/drawing/2014/main" id="{C0CA1683-BBD7-49B1-A28E-B898DDE62117}"/>
              </a:ext>
            </a:extLst>
          </p:cNvPr>
          <p:cNvSpPr/>
          <p:nvPr userDrawn="1"/>
        </p:nvSpPr>
        <p:spPr>
          <a:xfrm>
            <a:off x="1" y="0"/>
            <a:ext cx="4264484" cy="19687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877064" y="1349596"/>
            <a:ext cx="7389873" cy="2936974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49" y="2088941"/>
            <a:ext cx="6773550" cy="740100"/>
          </a:xfrm>
        </p:spPr>
        <p:txBody>
          <a:bodyPr anchor="t" anchorCtr="0">
            <a:normAutofit/>
          </a:bodyPr>
          <a:lstStyle>
            <a:lvl1pPr algn="l">
              <a:lnSpc>
                <a:spcPts val="2722"/>
              </a:lnSpc>
              <a:defRPr sz="2177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259" y="3307899"/>
            <a:ext cx="6773483" cy="734817"/>
          </a:xfrm>
        </p:spPr>
        <p:txBody>
          <a:bodyPr>
            <a:normAutofit/>
          </a:bodyPr>
          <a:lstStyle>
            <a:lvl1pPr marL="0" indent="0" algn="l">
              <a:lnSpc>
                <a:spcPts val="2381"/>
              </a:lnSpc>
              <a:buNone/>
              <a:defRPr sz="1905" b="1">
                <a:solidFill>
                  <a:schemeClr val="tx2"/>
                </a:solidFill>
              </a:defRPr>
            </a:lvl1pPr>
            <a:lvl2pPr marL="342903" indent="0" algn="ctr">
              <a:buNone/>
              <a:defRPr sz="1500"/>
            </a:lvl2pPr>
            <a:lvl3pPr marL="685804" indent="0" algn="ctr">
              <a:buNone/>
              <a:defRPr sz="1350"/>
            </a:lvl3pPr>
            <a:lvl4pPr marL="1028707" indent="0" algn="ctr">
              <a:buNone/>
              <a:defRPr sz="1200"/>
            </a:lvl4pPr>
            <a:lvl5pPr marL="1371609" indent="0" algn="ctr">
              <a:buNone/>
              <a:defRPr sz="1200"/>
            </a:lvl5pPr>
            <a:lvl6pPr marL="1714511" indent="0" algn="ctr">
              <a:buNone/>
              <a:defRPr sz="1200"/>
            </a:lvl6pPr>
            <a:lvl7pPr marL="2057413" indent="0" algn="ctr">
              <a:buNone/>
              <a:defRPr sz="1200"/>
            </a:lvl7pPr>
            <a:lvl8pPr marL="2400316" indent="0" algn="ctr">
              <a:buNone/>
              <a:defRPr sz="1200"/>
            </a:lvl8pPr>
            <a:lvl9pPr marL="2743218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6719" y="367682"/>
            <a:ext cx="1539287" cy="237532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26.06.2024</a:t>
            </a:fld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76" y="824802"/>
            <a:ext cx="342900" cy="3429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24" y="349553"/>
            <a:ext cx="342900" cy="3429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76" y="824802"/>
            <a:ext cx="342900" cy="3429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60" y="344396"/>
            <a:ext cx="342900" cy="3429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9552"/>
            <a:ext cx="342900" cy="3429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979" y="831921"/>
            <a:ext cx="342900" cy="3429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89" y="347988"/>
            <a:ext cx="342900" cy="3429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293" y="342342"/>
            <a:ext cx="342900" cy="3429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684" y="339502"/>
            <a:ext cx="342900" cy="3429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398" y="829987"/>
            <a:ext cx="342900" cy="3429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13" y="829009"/>
            <a:ext cx="342900" cy="3429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89" y="829009"/>
            <a:ext cx="342900" cy="342900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A2E34B4B-2F98-4123-BCC4-081E05CD7DB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3" y="1342959"/>
            <a:ext cx="3387422" cy="624285"/>
          </a:xfrm>
          <a:prstGeom prst="rect">
            <a:avLst/>
          </a:prstGeom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2B8C7807-531F-4621-B53E-F62BE86700D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36" name="Obraz 35">
            <a:extLst>
              <a:ext uri="{FF2B5EF4-FFF2-40B4-BE49-F238E27FC236}">
                <a16:creationId xmlns:a16="http://schemas.microsoft.com/office/drawing/2014/main" id="{B49339D9-C6B3-4A84-9FE3-CB89355BAB4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38" name="Obraz 37">
            <a:extLst>
              <a:ext uri="{FF2B5EF4-FFF2-40B4-BE49-F238E27FC236}">
                <a16:creationId xmlns:a16="http://schemas.microsoft.com/office/drawing/2014/main" id="{0E48CF08-3797-41AA-99F6-9E7EFBC357D5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8">
            <a:extLst>
              <a:ext uri="{FF2B5EF4-FFF2-40B4-BE49-F238E27FC236}">
                <a16:creationId xmlns:a16="http://schemas.microsoft.com/office/drawing/2014/main" id="{5DB7025B-8E3D-400F-9C76-C0A26B3011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26" y="9407"/>
            <a:ext cx="5850822" cy="3687291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62707 w 6835775"/>
              <a:gd name="connsiteY3" fmla="*/ 4111191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111191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76475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76581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6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168826 w 6835775"/>
              <a:gd name="connsiteY3" fmla="*/ 4120805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58314 w 6835775"/>
              <a:gd name="connsiteY3" fmla="*/ 4130502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65198 w 6835775"/>
              <a:gd name="connsiteY3" fmla="*/ 4072319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65198 w 6842219"/>
              <a:gd name="connsiteY3" fmla="*/ 4072319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51966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44548 w 6842219"/>
              <a:gd name="connsiteY3" fmla="*/ 4082018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69529"/>
              <a:gd name="connsiteY0" fmla="*/ 0 h 4898126"/>
              <a:gd name="connsiteX1" fmla="*/ 6835775 w 6869529"/>
              <a:gd name="connsiteY1" fmla="*/ 0 h 4898126"/>
              <a:gd name="connsiteX2" fmla="*/ 6869430 w 6869529"/>
              <a:gd name="connsiteY2" fmla="*/ 4090754 h 4898126"/>
              <a:gd name="connsiteX3" fmla="*/ 2244548 w 6869529"/>
              <a:gd name="connsiteY3" fmla="*/ 4082018 h 4898126"/>
              <a:gd name="connsiteX4" fmla="*/ 2259079 w 6869529"/>
              <a:gd name="connsiteY4" fmla="*/ 4898126 h 4898126"/>
              <a:gd name="connsiteX5" fmla="*/ 0 w 6869529"/>
              <a:gd name="connsiteY5" fmla="*/ 4859338 h 4898126"/>
              <a:gd name="connsiteX6" fmla="*/ 0 w 6869529"/>
              <a:gd name="connsiteY6" fmla="*/ 0 h 4898126"/>
              <a:gd name="connsiteX0" fmla="*/ 0 w 6869529"/>
              <a:gd name="connsiteY0" fmla="*/ 0 h 4907822"/>
              <a:gd name="connsiteX1" fmla="*/ 6835775 w 6869529"/>
              <a:gd name="connsiteY1" fmla="*/ 0 h 4907822"/>
              <a:gd name="connsiteX2" fmla="*/ 6869430 w 6869529"/>
              <a:gd name="connsiteY2" fmla="*/ 4090754 h 4907822"/>
              <a:gd name="connsiteX3" fmla="*/ 2244548 w 6869529"/>
              <a:gd name="connsiteY3" fmla="*/ 4082018 h 4907822"/>
              <a:gd name="connsiteX4" fmla="*/ 2245312 w 6869529"/>
              <a:gd name="connsiteY4" fmla="*/ 4907822 h 4907822"/>
              <a:gd name="connsiteX5" fmla="*/ 0 w 6869529"/>
              <a:gd name="connsiteY5" fmla="*/ 4859338 h 4907822"/>
              <a:gd name="connsiteX6" fmla="*/ 0 w 6869529"/>
              <a:gd name="connsiteY6" fmla="*/ 0 h 4907822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883040"/>
              <a:gd name="connsiteX1" fmla="*/ 6835775 w 6869529"/>
              <a:gd name="connsiteY1" fmla="*/ 0 h 4883040"/>
              <a:gd name="connsiteX2" fmla="*/ 6869430 w 6869529"/>
              <a:gd name="connsiteY2" fmla="*/ 4090754 h 4883040"/>
              <a:gd name="connsiteX3" fmla="*/ 2244548 w 6869529"/>
              <a:gd name="connsiteY3" fmla="*/ 4082018 h 4883040"/>
              <a:gd name="connsiteX4" fmla="*/ 2245312 w 6869529"/>
              <a:gd name="connsiteY4" fmla="*/ 4883040 h 4883040"/>
              <a:gd name="connsiteX5" fmla="*/ 0 w 6869529"/>
              <a:gd name="connsiteY5" fmla="*/ 4859338 h 4883040"/>
              <a:gd name="connsiteX6" fmla="*/ 0 w 6869529"/>
              <a:gd name="connsiteY6" fmla="*/ 0 h 4883040"/>
              <a:gd name="connsiteX0" fmla="*/ 0 w 6869529"/>
              <a:gd name="connsiteY0" fmla="*/ 0 h 4871547"/>
              <a:gd name="connsiteX1" fmla="*/ 6835775 w 6869529"/>
              <a:gd name="connsiteY1" fmla="*/ 0 h 4871547"/>
              <a:gd name="connsiteX2" fmla="*/ 6869430 w 6869529"/>
              <a:gd name="connsiteY2" fmla="*/ 4090754 h 4871547"/>
              <a:gd name="connsiteX3" fmla="*/ 2244548 w 6869529"/>
              <a:gd name="connsiteY3" fmla="*/ 4082018 h 4871547"/>
              <a:gd name="connsiteX4" fmla="*/ 2245312 w 6869529"/>
              <a:gd name="connsiteY4" fmla="*/ 4871547 h 4871547"/>
              <a:gd name="connsiteX5" fmla="*/ 0 w 6869529"/>
              <a:gd name="connsiteY5" fmla="*/ 4859338 h 4871547"/>
              <a:gd name="connsiteX6" fmla="*/ 0 w 6869529"/>
              <a:gd name="connsiteY6" fmla="*/ 0 h 4871547"/>
              <a:gd name="connsiteX0" fmla="*/ 0 w 6869529"/>
              <a:gd name="connsiteY0" fmla="*/ 0 h 4859338"/>
              <a:gd name="connsiteX1" fmla="*/ 6835775 w 6869529"/>
              <a:gd name="connsiteY1" fmla="*/ 0 h 4859338"/>
              <a:gd name="connsiteX2" fmla="*/ 6869430 w 6869529"/>
              <a:gd name="connsiteY2" fmla="*/ 4090754 h 4859338"/>
              <a:gd name="connsiteX3" fmla="*/ 2244548 w 6869529"/>
              <a:gd name="connsiteY3" fmla="*/ 4082018 h 4859338"/>
              <a:gd name="connsiteX4" fmla="*/ 2241233 w 6869529"/>
              <a:gd name="connsiteY4" fmla="*/ 4842815 h 4859338"/>
              <a:gd name="connsiteX5" fmla="*/ 0 w 6869529"/>
              <a:gd name="connsiteY5" fmla="*/ 4859338 h 4859338"/>
              <a:gd name="connsiteX6" fmla="*/ 0 w 6869529"/>
              <a:gd name="connsiteY6" fmla="*/ 0 h 4859338"/>
              <a:gd name="connsiteX0" fmla="*/ 0 w 6869529"/>
              <a:gd name="connsiteY0" fmla="*/ 0 h 4877294"/>
              <a:gd name="connsiteX1" fmla="*/ 6835775 w 6869529"/>
              <a:gd name="connsiteY1" fmla="*/ 0 h 4877294"/>
              <a:gd name="connsiteX2" fmla="*/ 6869430 w 6869529"/>
              <a:gd name="connsiteY2" fmla="*/ 4090754 h 4877294"/>
              <a:gd name="connsiteX3" fmla="*/ 2244548 w 6869529"/>
              <a:gd name="connsiteY3" fmla="*/ 4082018 h 4877294"/>
              <a:gd name="connsiteX4" fmla="*/ 2237154 w 6869529"/>
              <a:gd name="connsiteY4" fmla="*/ 4877294 h 4877294"/>
              <a:gd name="connsiteX5" fmla="*/ 0 w 6869529"/>
              <a:gd name="connsiteY5" fmla="*/ 4859338 h 4877294"/>
              <a:gd name="connsiteX6" fmla="*/ 0 w 6869529"/>
              <a:gd name="connsiteY6" fmla="*/ 0 h 4877294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44548 w 6869529"/>
              <a:gd name="connsiteY3" fmla="*/ 4082018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56786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0865 w 6869529"/>
              <a:gd name="connsiteY3" fmla="*/ 4087764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30301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30"/>
              <a:gd name="connsiteY0" fmla="*/ 0 h 4860055"/>
              <a:gd name="connsiteX1" fmla="*/ 6835775 w 6869530"/>
              <a:gd name="connsiteY1" fmla="*/ 0 h 4860055"/>
              <a:gd name="connsiteX2" fmla="*/ 6869431 w 6869530"/>
              <a:gd name="connsiteY2" fmla="*/ 4073515 h 4860055"/>
              <a:gd name="connsiteX3" fmla="*/ 2264944 w 6869530"/>
              <a:gd name="connsiteY3" fmla="*/ 4030301 h 4860055"/>
              <a:gd name="connsiteX4" fmla="*/ 2261629 w 6869530"/>
              <a:gd name="connsiteY4" fmla="*/ 4860055 h 4860055"/>
              <a:gd name="connsiteX5" fmla="*/ 0 w 6869530"/>
              <a:gd name="connsiteY5" fmla="*/ 4859338 h 4860055"/>
              <a:gd name="connsiteX6" fmla="*/ 0 w 6869530"/>
              <a:gd name="connsiteY6" fmla="*/ 0 h 4860055"/>
              <a:gd name="connsiteX0" fmla="*/ 0 w 6873601"/>
              <a:gd name="connsiteY0" fmla="*/ 0 h 4860055"/>
              <a:gd name="connsiteX1" fmla="*/ 6835775 w 6873601"/>
              <a:gd name="connsiteY1" fmla="*/ 0 h 4860055"/>
              <a:gd name="connsiteX2" fmla="*/ 6873511 w 6873601"/>
              <a:gd name="connsiteY2" fmla="*/ 4062022 h 4860055"/>
              <a:gd name="connsiteX3" fmla="*/ 2264944 w 6873601"/>
              <a:gd name="connsiteY3" fmla="*/ 4030301 h 4860055"/>
              <a:gd name="connsiteX4" fmla="*/ 2261629 w 6873601"/>
              <a:gd name="connsiteY4" fmla="*/ 4860055 h 4860055"/>
              <a:gd name="connsiteX5" fmla="*/ 0 w 6873601"/>
              <a:gd name="connsiteY5" fmla="*/ 4859338 h 4860055"/>
              <a:gd name="connsiteX6" fmla="*/ 0 w 6873601"/>
              <a:gd name="connsiteY6" fmla="*/ 0 h 4860055"/>
              <a:gd name="connsiteX0" fmla="*/ 0 w 6877673"/>
              <a:gd name="connsiteY0" fmla="*/ 0 h 4860055"/>
              <a:gd name="connsiteX1" fmla="*/ 6835775 w 6877673"/>
              <a:gd name="connsiteY1" fmla="*/ 0 h 4860055"/>
              <a:gd name="connsiteX2" fmla="*/ 6877591 w 6877673"/>
              <a:gd name="connsiteY2" fmla="*/ 4085007 h 4860055"/>
              <a:gd name="connsiteX3" fmla="*/ 2264944 w 6877673"/>
              <a:gd name="connsiteY3" fmla="*/ 4030301 h 4860055"/>
              <a:gd name="connsiteX4" fmla="*/ 2261629 w 6877673"/>
              <a:gd name="connsiteY4" fmla="*/ 4860055 h 4860055"/>
              <a:gd name="connsiteX5" fmla="*/ 0 w 6877673"/>
              <a:gd name="connsiteY5" fmla="*/ 4859338 h 4860055"/>
              <a:gd name="connsiteX6" fmla="*/ 0 w 6877673"/>
              <a:gd name="connsiteY6" fmla="*/ 0 h 4860055"/>
              <a:gd name="connsiteX0" fmla="*/ 0 w 6881745"/>
              <a:gd name="connsiteY0" fmla="*/ 0 h 4860055"/>
              <a:gd name="connsiteX1" fmla="*/ 6835775 w 6881745"/>
              <a:gd name="connsiteY1" fmla="*/ 0 h 4860055"/>
              <a:gd name="connsiteX2" fmla="*/ 6881670 w 6881745"/>
              <a:gd name="connsiteY2" fmla="*/ 4079260 h 4860055"/>
              <a:gd name="connsiteX3" fmla="*/ 2264944 w 6881745"/>
              <a:gd name="connsiteY3" fmla="*/ 4030301 h 4860055"/>
              <a:gd name="connsiteX4" fmla="*/ 2261629 w 6881745"/>
              <a:gd name="connsiteY4" fmla="*/ 4860055 h 4860055"/>
              <a:gd name="connsiteX5" fmla="*/ 0 w 6881745"/>
              <a:gd name="connsiteY5" fmla="*/ 4859338 h 4860055"/>
              <a:gd name="connsiteX6" fmla="*/ 0 w 6881745"/>
              <a:gd name="connsiteY6" fmla="*/ 0 h 4860055"/>
              <a:gd name="connsiteX0" fmla="*/ 0 w 6869531"/>
              <a:gd name="connsiteY0" fmla="*/ 0 h 4860055"/>
              <a:gd name="connsiteX1" fmla="*/ 6835775 w 6869531"/>
              <a:gd name="connsiteY1" fmla="*/ 0 h 4860055"/>
              <a:gd name="connsiteX2" fmla="*/ 6869432 w 6869531"/>
              <a:gd name="connsiteY2" fmla="*/ 4050527 h 4860055"/>
              <a:gd name="connsiteX3" fmla="*/ 2264944 w 6869531"/>
              <a:gd name="connsiteY3" fmla="*/ 4030301 h 4860055"/>
              <a:gd name="connsiteX4" fmla="*/ 2261629 w 6869531"/>
              <a:gd name="connsiteY4" fmla="*/ 4860055 h 4860055"/>
              <a:gd name="connsiteX5" fmla="*/ 0 w 6869531"/>
              <a:gd name="connsiteY5" fmla="*/ 4859338 h 4860055"/>
              <a:gd name="connsiteX6" fmla="*/ 0 w 6869531"/>
              <a:gd name="connsiteY6" fmla="*/ 0 h 4860055"/>
              <a:gd name="connsiteX0" fmla="*/ 0 w 6855816"/>
              <a:gd name="connsiteY0" fmla="*/ 0 h 4860055"/>
              <a:gd name="connsiteX1" fmla="*/ 6835775 w 6855816"/>
              <a:gd name="connsiteY1" fmla="*/ 0 h 4860055"/>
              <a:gd name="connsiteX2" fmla="*/ 6855665 w 6855816"/>
              <a:gd name="connsiteY2" fmla="*/ 4089315 h 4860055"/>
              <a:gd name="connsiteX3" fmla="*/ 2264944 w 6855816"/>
              <a:gd name="connsiteY3" fmla="*/ 4030301 h 4860055"/>
              <a:gd name="connsiteX4" fmla="*/ 2261629 w 6855816"/>
              <a:gd name="connsiteY4" fmla="*/ 4860055 h 4860055"/>
              <a:gd name="connsiteX5" fmla="*/ 0 w 6855816"/>
              <a:gd name="connsiteY5" fmla="*/ 4859338 h 4860055"/>
              <a:gd name="connsiteX6" fmla="*/ 0 w 6855816"/>
              <a:gd name="connsiteY6" fmla="*/ 0 h 4860055"/>
              <a:gd name="connsiteX0" fmla="*/ 0 w 6855817"/>
              <a:gd name="connsiteY0" fmla="*/ 0 h 4860055"/>
              <a:gd name="connsiteX1" fmla="*/ 6835775 w 6855817"/>
              <a:gd name="connsiteY1" fmla="*/ 0 h 4860055"/>
              <a:gd name="connsiteX2" fmla="*/ 6855666 w 6855817"/>
              <a:gd name="connsiteY2" fmla="*/ 4079618 h 4860055"/>
              <a:gd name="connsiteX3" fmla="*/ 2264944 w 6855817"/>
              <a:gd name="connsiteY3" fmla="*/ 4030301 h 4860055"/>
              <a:gd name="connsiteX4" fmla="*/ 2261629 w 6855817"/>
              <a:gd name="connsiteY4" fmla="*/ 4860055 h 4860055"/>
              <a:gd name="connsiteX5" fmla="*/ 0 w 6855817"/>
              <a:gd name="connsiteY5" fmla="*/ 4859338 h 4860055"/>
              <a:gd name="connsiteX6" fmla="*/ 0 w 6855817"/>
              <a:gd name="connsiteY6" fmla="*/ 0 h 4860055"/>
              <a:gd name="connsiteX0" fmla="*/ 0 w 6883275"/>
              <a:gd name="connsiteY0" fmla="*/ 0 h 4860055"/>
              <a:gd name="connsiteX1" fmla="*/ 6835775 w 6883275"/>
              <a:gd name="connsiteY1" fmla="*/ 0 h 4860055"/>
              <a:gd name="connsiteX2" fmla="*/ 6883202 w 6883275"/>
              <a:gd name="connsiteY2" fmla="*/ 4050527 h 4860055"/>
              <a:gd name="connsiteX3" fmla="*/ 2264944 w 6883275"/>
              <a:gd name="connsiteY3" fmla="*/ 4030301 h 4860055"/>
              <a:gd name="connsiteX4" fmla="*/ 2261629 w 6883275"/>
              <a:gd name="connsiteY4" fmla="*/ 4860055 h 4860055"/>
              <a:gd name="connsiteX5" fmla="*/ 0 w 6883275"/>
              <a:gd name="connsiteY5" fmla="*/ 4859338 h 4860055"/>
              <a:gd name="connsiteX6" fmla="*/ 0 w 6883275"/>
              <a:gd name="connsiteY6" fmla="*/ 0 h 4860055"/>
              <a:gd name="connsiteX0" fmla="*/ 0 w 6848989"/>
              <a:gd name="connsiteY0" fmla="*/ 0 h 4860055"/>
              <a:gd name="connsiteX1" fmla="*/ 6835775 w 6848989"/>
              <a:gd name="connsiteY1" fmla="*/ 0 h 4860055"/>
              <a:gd name="connsiteX2" fmla="*/ 6848783 w 6848989"/>
              <a:gd name="connsiteY2" fmla="*/ 4069921 h 4860055"/>
              <a:gd name="connsiteX3" fmla="*/ 2264944 w 6848989"/>
              <a:gd name="connsiteY3" fmla="*/ 4030301 h 4860055"/>
              <a:gd name="connsiteX4" fmla="*/ 2261629 w 6848989"/>
              <a:gd name="connsiteY4" fmla="*/ 4860055 h 4860055"/>
              <a:gd name="connsiteX5" fmla="*/ 0 w 6848989"/>
              <a:gd name="connsiteY5" fmla="*/ 4859338 h 4860055"/>
              <a:gd name="connsiteX6" fmla="*/ 0 w 6848989"/>
              <a:gd name="connsiteY6" fmla="*/ 0 h 4860055"/>
              <a:gd name="connsiteX0" fmla="*/ 0 w 6855818"/>
              <a:gd name="connsiteY0" fmla="*/ 0 h 4860055"/>
              <a:gd name="connsiteX1" fmla="*/ 6835775 w 6855818"/>
              <a:gd name="connsiteY1" fmla="*/ 0 h 4860055"/>
              <a:gd name="connsiteX2" fmla="*/ 6855667 w 6855818"/>
              <a:gd name="connsiteY2" fmla="*/ 4040830 h 4860055"/>
              <a:gd name="connsiteX3" fmla="*/ 2264944 w 6855818"/>
              <a:gd name="connsiteY3" fmla="*/ 4030301 h 4860055"/>
              <a:gd name="connsiteX4" fmla="*/ 2261629 w 6855818"/>
              <a:gd name="connsiteY4" fmla="*/ 4860055 h 4860055"/>
              <a:gd name="connsiteX5" fmla="*/ 0 w 6855818"/>
              <a:gd name="connsiteY5" fmla="*/ 4859338 h 4860055"/>
              <a:gd name="connsiteX6" fmla="*/ 0 w 6855818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261629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40666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0015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47874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35775"/>
              <a:gd name="connsiteY0" fmla="*/ 0 h 4860055"/>
              <a:gd name="connsiteX1" fmla="*/ 6835775 w 6835775"/>
              <a:gd name="connsiteY1" fmla="*/ 0 h 4860055"/>
              <a:gd name="connsiteX2" fmla="*/ 5663990 w 6835775"/>
              <a:gd name="connsiteY2" fmla="*/ 4085937 h 4860055"/>
              <a:gd name="connsiteX3" fmla="*/ 2326134 w 6835775"/>
              <a:gd name="connsiteY3" fmla="*/ 4049279 h 4860055"/>
              <a:gd name="connsiteX4" fmla="*/ 2323582 w 6835775"/>
              <a:gd name="connsiteY4" fmla="*/ 4860055 h 4860055"/>
              <a:gd name="connsiteX5" fmla="*/ 0 w 6835775"/>
              <a:gd name="connsiteY5" fmla="*/ 4859338 h 4860055"/>
              <a:gd name="connsiteX6" fmla="*/ 0 w 6835775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722787"/>
              <a:gd name="connsiteY0" fmla="*/ 0 h 4860055"/>
              <a:gd name="connsiteX1" fmla="*/ 5722787 w 5722787"/>
              <a:gd name="connsiteY1" fmla="*/ 0 h 4860055"/>
              <a:gd name="connsiteX2" fmla="*/ 5663990 w 5722787"/>
              <a:gd name="connsiteY2" fmla="*/ 4085937 h 4860055"/>
              <a:gd name="connsiteX3" fmla="*/ 2326134 w 5722787"/>
              <a:gd name="connsiteY3" fmla="*/ 4049279 h 4860055"/>
              <a:gd name="connsiteX4" fmla="*/ 2323582 w 5722787"/>
              <a:gd name="connsiteY4" fmla="*/ 4860055 h 4860055"/>
              <a:gd name="connsiteX5" fmla="*/ 0 w 5722787"/>
              <a:gd name="connsiteY5" fmla="*/ 4859338 h 4860055"/>
              <a:gd name="connsiteX6" fmla="*/ 0 w 5722787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63990 w 5667138"/>
              <a:gd name="connsiteY2" fmla="*/ 4085937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26890 w 5667138"/>
              <a:gd name="connsiteY2" fmla="*/ 4073249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73249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32253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32253 w 5639289"/>
              <a:gd name="connsiteY3" fmla="*/ 4049279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26134 w 5639289"/>
              <a:gd name="connsiteY3" fmla="*/ 4032538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51473"/>
              <a:gd name="connsiteY0" fmla="*/ 0 h 4860055"/>
              <a:gd name="connsiteX1" fmla="*/ 5620764 w 5651473"/>
              <a:gd name="connsiteY1" fmla="*/ 0 h 4860055"/>
              <a:gd name="connsiteX2" fmla="*/ 5651366 w 5651473"/>
              <a:gd name="connsiteY2" fmla="*/ 4048139 h 4860055"/>
              <a:gd name="connsiteX3" fmla="*/ 2326134 w 5651473"/>
              <a:gd name="connsiteY3" fmla="*/ 4032538 h 4860055"/>
              <a:gd name="connsiteX4" fmla="*/ 2323582 w 5651473"/>
              <a:gd name="connsiteY4" fmla="*/ 4860055 h 4860055"/>
              <a:gd name="connsiteX5" fmla="*/ 0 w 5651473"/>
              <a:gd name="connsiteY5" fmla="*/ 4859338 h 4860055"/>
              <a:gd name="connsiteX6" fmla="*/ 0 w 5651473"/>
              <a:gd name="connsiteY6" fmla="*/ 0 h 4860055"/>
              <a:gd name="connsiteX0" fmla="*/ 0 w 5627215"/>
              <a:gd name="connsiteY0" fmla="*/ 0 h 4860055"/>
              <a:gd name="connsiteX1" fmla="*/ 5620764 w 5627215"/>
              <a:gd name="connsiteY1" fmla="*/ 0 h 4860055"/>
              <a:gd name="connsiteX2" fmla="*/ 5626891 w 5627215"/>
              <a:gd name="connsiteY2" fmla="*/ 4048139 h 4860055"/>
              <a:gd name="connsiteX3" fmla="*/ 2326134 w 5627215"/>
              <a:gd name="connsiteY3" fmla="*/ 4032538 h 4860055"/>
              <a:gd name="connsiteX4" fmla="*/ 2323582 w 5627215"/>
              <a:gd name="connsiteY4" fmla="*/ 4860055 h 4860055"/>
              <a:gd name="connsiteX5" fmla="*/ 0 w 5627215"/>
              <a:gd name="connsiteY5" fmla="*/ 4859338 h 4860055"/>
              <a:gd name="connsiteX6" fmla="*/ 0 w 5627215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4 w 5627552"/>
              <a:gd name="connsiteY3" fmla="*/ 4032538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33018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5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34079"/>
              <a:gd name="connsiteY0" fmla="*/ 0 h 4860055"/>
              <a:gd name="connsiteX1" fmla="*/ 5626884 w 5634079"/>
              <a:gd name="connsiteY1" fmla="*/ 16741 h 4860055"/>
              <a:gd name="connsiteX2" fmla="*/ 5633775 w 5634079"/>
              <a:gd name="connsiteY2" fmla="*/ 4048139 h 4860055"/>
              <a:gd name="connsiteX3" fmla="*/ 2326135 w 5634079"/>
              <a:gd name="connsiteY3" fmla="*/ 4041955 h 4860055"/>
              <a:gd name="connsiteX4" fmla="*/ 2323582 w 5634079"/>
              <a:gd name="connsiteY4" fmla="*/ 4860055 h 4860055"/>
              <a:gd name="connsiteX5" fmla="*/ 0 w 5634079"/>
              <a:gd name="connsiteY5" fmla="*/ 4859338 h 4860055"/>
              <a:gd name="connsiteX6" fmla="*/ 0 w 5634079"/>
              <a:gd name="connsiteY6" fmla="*/ 0 h 4860055"/>
              <a:gd name="connsiteX0" fmla="*/ 0 w 5634436"/>
              <a:gd name="connsiteY0" fmla="*/ 2093 h 4862148"/>
              <a:gd name="connsiteX1" fmla="*/ 5633768 w 5634436"/>
              <a:gd name="connsiteY1" fmla="*/ 0 h 4862148"/>
              <a:gd name="connsiteX2" fmla="*/ 5633775 w 5634436"/>
              <a:gd name="connsiteY2" fmla="*/ 4050232 h 4862148"/>
              <a:gd name="connsiteX3" fmla="*/ 2326135 w 5634436"/>
              <a:gd name="connsiteY3" fmla="*/ 4044048 h 4862148"/>
              <a:gd name="connsiteX4" fmla="*/ 2323582 w 5634436"/>
              <a:gd name="connsiteY4" fmla="*/ 4862148 h 4862148"/>
              <a:gd name="connsiteX5" fmla="*/ 0 w 5634436"/>
              <a:gd name="connsiteY5" fmla="*/ 4861431 h 4862148"/>
              <a:gd name="connsiteX6" fmla="*/ 0 w 5634436"/>
              <a:gd name="connsiteY6" fmla="*/ 2093 h 4862148"/>
              <a:gd name="connsiteX0" fmla="*/ 0 w 5647740"/>
              <a:gd name="connsiteY0" fmla="*/ 2093 h 4862148"/>
              <a:gd name="connsiteX1" fmla="*/ 5633768 w 5647740"/>
              <a:gd name="connsiteY1" fmla="*/ 0 h 4862148"/>
              <a:gd name="connsiteX2" fmla="*/ 5647542 w 5647740"/>
              <a:gd name="connsiteY2" fmla="*/ 4050232 h 4862148"/>
              <a:gd name="connsiteX3" fmla="*/ 2326135 w 5647740"/>
              <a:gd name="connsiteY3" fmla="*/ 4044048 h 4862148"/>
              <a:gd name="connsiteX4" fmla="*/ 2323582 w 5647740"/>
              <a:gd name="connsiteY4" fmla="*/ 4862148 h 4862148"/>
              <a:gd name="connsiteX5" fmla="*/ 0 w 5647740"/>
              <a:gd name="connsiteY5" fmla="*/ 4861431 h 4862148"/>
              <a:gd name="connsiteX6" fmla="*/ 0 w 5647740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54419"/>
              <a:gd name="connsiteY0" fmla="*/ 2093 h 4862148"/>
              <a:gd name="connsiteX1" fmla="*/ 5654419 w 5654419"/>
              <a:gd name="connsiteY1" fmla="*/ 0 h 4862148"/>
              <a:gd name="connsiteX2" fmla="*/ 5647542 w 5654419"/>
              <a:gd name="connsiteY2" fmla="*/ 4050232 h 4862148"/>
              <a:gd name="connsiteX3" fmla="*/ 2326135 w 5654419"/>
              <a:gd name="connsiteY3" fmla="*/ 4044048 h 4862148"/>
              <a:gd name="connsiteX4" fmla="*/ 2323582 w 5654419"/>
              <a:gd name="connsiteY4" fmla="*/ 4862148 h 4862148"/>
              <a:gd name="connsiteX5" fmla="*/ 0 w 5654419"/>
              <a:gd name="connsiteY5" fmla="*/ 4861431 h 4862148"/>
              <a:gd name="connsiteX6" fmla="*/ 0 w 5654419"/>
              <a:gd name="connsiteY6" fmla="*/ 2093 h 4862148"/>
              <a:gd name="connsiteX0" fmla="*/ 0 w 5647846"/>
              <a:gd name="connsiteY0" fmla="*/ 0 h 4860055"/>
              <a:gd name="connsiteX1" fmla="*/ 5640652 w 5647846"/>
              <a:gd name="connsiteY1" fmla="*/ 7323 h 4860055"/>
              <a:gd name="connsiteX2" fmla="*/ 5647542 w 5647846"/>
              <a:gd name="connsiteY2" fmla="*/ 4048139 h 4860055"/>
              <a:gd name="connsiteX3" fmla="*/ 2326135 w 5647846"/>
              <a:gd name="connsiteY3" fmla="*/ 4041955 h 4860055"/>
              <a:gd name="connsiteX4" fmla="*/ 2323582 w 5647846"/>
              <a:gd name="connsiteY4" fmla="*/ 4860055 h 4860055"/>
              <a:gd name="connsiteX5" fmla="*/ 0 w 5647846"/>
              <a:gd name="connsiteY5" fmla="*/ 4859338 h 4860055"/>
              <a:gd name="connsiteX6" fmla="*/ 0 w 5647846"/>
              <a:gd name="connsiteY6" fmla="*/ 0 h 486005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47542 w 5654419"/>
              <a:gd name="connsiteY2" fmla="*/ 4059649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33774 w 5654419"/>
              <a:gd name="connsiteY2" fmla="*/ 4050232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33774 w 5640651"/>
              <a:gd name="connsiteY2" fmla="*/ 4050232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26890 w 5640651"/>
              <a:gd name="connsiteY2" fmla="*/ 4031398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33768"/>
              <a:gd name="connsiteY0" fmla="*/ 11510 h 4871565"/>
              <a:gd name="connsiteX1" fmla="*/ 5633768 w 5633768"/>
              <a:gd name="connsiteY1" fmla="*/ 0 h 4871565"/>
              <a:gd name="connsiteX2" fmla="*/ 5626890 w 5633768"/>
              <a:gd name="connsiteY2" fmla="*/ 4031398 h 4871565"/>
              <a:gd name="connsiteX3" fmla="*/ 2326135 w 5633768"/>
              <a:gd name="connsiteY3" fmla="*/ 4053465 h 4871565"/>
              <a:gd name="connsiteX4" fmla="*/ 2323582 w 5633768"/>
              <a:gd name="connsiteY4" fmla="*/ 4871565 h 4871565"/>
              <a:gd name="connsiteX5" fmla="*/ 0 w 5633768"/>
              <a:gd name="connsiteY5" fmla="*/ 4870848 h 4871565"/>
              <a:gd name="connsiteX6" fmla="*/ 0 w 56337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31398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31398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13124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50232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35048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62325"/>
              <a:gd name="connsiteY0" fmla="*/ 11510 h 4871565"/>
              <a:gd name="connsiteX1" fmla="*/ 5662325 w 5662325"/>
              <a:gd name="connsiteY1" fmla="*/ 0 h 4871565"/>
              <a:gd name="connsiteX2" fmla="*/ 5635048 w 5662325"/>
              <a:gd name="connsiteY2" fmla="*/ 4050232 h 4871565"/>
              <a:gd name="connsiteX3" fmla="*/ 2326135 w 5662325"/>
              <a:gd name="connsiteY3" fmla="*/ 4053465 h 4871565"/>
              <a:gd name="connsiteX4" fmla="*/ 2323582 w 5662325"/>
              <a:gd name="connsiteY4" fmla="*/ 4871565 h 4871565"/>
              <a:gd name="connsiteX5" fmla="*/ 0 w 5662325"/>
              <a:gd name="connsiteY5" fmla="*/ 4870848 h 4871565"/>
              <a:gd name="connsiteX6" fmla="*/ 0 w 5662325"/>
              <a:gd name="connsiteY6" fmla="*/ 11510 h 4871565"/>
              <a:gd name="connsiteX0" fmla="*/ 0 w 5637850"/>
              <a:gd name="connsiteY0" fmla="*/ 351 h 4860406"/>
              <a:gd name="connsiteX1" fmla="*/ 5637850 w 5637850"/>
              <a:gd name="connsiteY1" fmla="*/ 0 h 4860406"/>
              <a:gd name="connsiteX2" fmla="*/ 5635048 w 5637850"/>
              <a:gd name="connsiteY2" fmla="*/ 4039073 h 4860406"/>
              <a:gd name="connsiteX3" fmla="*/ 2326135 w 5637850"/>
              <a:gd name="connsiteY3" fmla="*/ 4042306 h 4860406"/>
              <a:gd name="connsiteX4" fmla="*/ 2323582 w 5637850"/>
              <a:gd name="connsiteY4" fmla="*/ 4860406 h 4860406"/>
              <a:gd name="connsiteX5" fmla="*/ 0 w 5637850"/>
              <a:gd name="connsiteY5" fmla="*/ 4859689 h 4860406"/>
              <a:gd name="connsiteX6" fmla="*/ 0 w 5637850"/>
              <a:gd name="connsiteY6" fmla="*/ 351 h 486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37850" h="4860406">
                <a:moveTo>
                  <a:pt x="0" y="351"/>
                </a:moveTo>
                <a:lnTo>
                  <a:pt x="5637850" y="0"/>
                </a:lnTo>
                <a:cubicBezTo>
                  <a:pt x="5635556" y="1416545"/>
                  <a:pt x="5637342" y="2622528"/>
                  <a:pt x="5635048" y="4039073"/>
                </a:cubicBezTo>
                <a:lnTo>
                  <a:pt x="2326135" y="4042306"/>
                </a:lnTo>
                <a:cubicBezTo>
                  <a:pt x="2323841" y="4291688"/>
                  <a:pt x="2325876" y="4611024"/>
                  <a:pt x="2323582" y="4860406"/>
                </a:cubicBezTo>
                <a:lnTo>
                  <a:pt x="0" y="4859689"/>
                </a:lnTo>
                <a:lnTo>
                  <a:pt x="0" y="3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649" y="367239"/>
            <a:ext cx="1539287" cy="24951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26.06.2024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2" y="4334772"/>
            <a:ext cx="1402632" cy="821194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3"/>
            <a:ext cx="2278263" cy="821194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2" y="4334315"/>
            <a:ext cx="1937739" cy="822352"/>
          </a:xfrm>
          <a:prstGeom prst="rect">
            <a:avLst/>
          </a:prstGeom>
        </p:spPr>
      </p:pic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411760" y="3062122"/>
            <a:ext cx="5976664" cy="1272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0934" y="3790039"/>
            <a:ext cx="5245249" cy="441262"/>
          </a:xfrm>
        </p:spPr>
        <p:txBody>
          <a:bodyPr anchor="t" anchorCtr="0">
            <a:normAutofit/>
          </a:bodyPr>
          <a:lstStyle>
            <a:lvl1pPr algn="l">
              <a:lnSpc>
                <a:spcPts val="2381"/>
              </a:lnSpc>
              <a:defRPr sz="1905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00077315-1D70-4F03-A08B-B97A5ED5F43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062122"/>
            <a:ext cx="3444545" cy="63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64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416677" y="3062122"/>
            <a:ext cx="6154381" cy="14693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943" y="0"/>
            <a:ext cx="5850420" cy="3306227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45924 w 6835775"/>
              <a:gd name="connsiteY3" fmla="*/ 4519230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45924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55825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40726" h="4859338">
                <a:moveTo>
                  <a:pt x="0" y="0"/>
                </a:moveTo>
                <a:lnTo>
                  <a:pt x="6835775" y="0"/>
                </a:lnTo>
                <a:cubicBezTo>
                  <a:pt x="6837425" y="1504336"/>
                  <a:pt x="6839076" y="3008672"/>
                  <a:pt x="6840726" y="4513008"/>
                </a:cubicBezTo>
                <a:lnTo>
                  <a:pt x="2155825" y="4519230"/>
                </a:lnTo>
                <a:cubicBezTo>
                  <a:pt x="2155825" y="4632599"/>
                  <a:pt x="2155824" y="4745969"/>
                  <a:pt x="2155824" y="4859338"/>
                </a:cubicBezTo>
                <a:lnTo>
                  <a:pt x="0" y="48593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339901" y="3062122"/>
            <a:ext cx="3079227" cy="244527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416678" y="3062122"/>
            <a:ext cx="923225" cy="2441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4871" y="3535097"/>
            <a:ext cx="5542066" cy="898396"/>
          </a:xfrm>
        </p:spPr>
        <p:txBody>
          <a:bodyPr anchor="t" anchorCtr="0">
            <a:normAutofit/>
          </a:bodyPr>
          <a:lstStyle>
            <a:lvl1pPr algn="l">
              <a:lnSpc>
                <a:spcPts val="2381"/>
              </a:lnSpc>
              <a:defRPr sz="1905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389" y="1347054"/>
            <a:ext cx="3540668" cy="3184221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42" y="1346902"/>
            <a:ext cx="3540668" cy="31843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612237"/>
            <a:ext cx="3694610" cy="73481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9" y="1347054"/>
            <a:ext cx="3694937" cy="318421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612425"/>
            <a:ext cx="4264485" cy="3918839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 dirty="0"/>
              <a:t>Kliknij ikonę, aby dodać</a:t>
            </a:r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389" y="1347054"/>
            <a:ext cx="3540668" cy="3184221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42" y="1346902"/>
            <a:ext cx="3540668" cy="31843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7064" y="612237"/>
            <a:ext cx="7389546" cy="73481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90" y="1347054"/>
            <a:ext cx="7389547" cy="31842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877359" y="0"/>
            <a:ext cx="924287" cy="1220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1801646" y="0"/>
            <a:ext cx="6464963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42353" y="4776201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68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685804" rtl="0" eaLnBrk="1" latinLnBrk="0" hangingPunct="1">
        <a:lnSpc>
          <a:spcPts val="2449"/>
        </a:lnSpc>
        <a:spcBef>
          <a:spcPct val="0"/>
        </a:spcBef>
        <a:buNone/>
        <a:defRPr sz="1905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171451" indent="-171451" algn="l" defTabSz="685804" rtl="0" eaLnBrk="1" latinLnBrk="0" hangingPunct="1">
        <a:lnSpc>
          <a:spcPts val="1633"/>
        </a:lnSpc>
        <a:spcBef>
          <a:spcPts val="750"/>
        </a:spcBef>
        <a:buClr>
          <a:schemeClr val="accent1"/>
        </a:buClr>
        <a:buFontTx/>
        <a:buBlip>
          <a:blip r:embed="rId12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514353" indent="-171451" algn="l" defTabSz="685804" rtl="0" eaLnBrk="1" latinLnBrk="0" hangingPunct="1">
        <a:lnSpc>
          <a:spcPts val="1633"/>
        </a:lnSpc>
        <a:spcBef>
          <a:spcPts val="375"/>
        </a:spcBef>
        <a:buFontTx/>
        <a:buBlip>
          <a:blip r:embed="rId13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857256" indent="-171451" algn="l" defTabSz="685804" rtl="0" eaLnBrk="1" latinLnBrk="0" hangingPunct="1">
        <a:lnSpc>
          <a:spcPts val="1633"/>
        </a:lnSpc>
        <a:spcBef>
          <a:spcPts val="375"/>
        </a:spcBef>
        <a:buFontTx/>
        <a:buBlip>
          <a:blip r:embed="rId14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200158" indent="-171451" algn="l" defTabSz="685804" rtl="0" eaLnBrk="1" latinLnBrk="0" hangingPunct="1">
        <a:lnSpc>
          <a:spcPts val="1633"/>
        </a:lnSpc>
        <a:spcBef>
          <a:spcPts val="375"/>
        </a:spcBef>
        <a:buFont typeface="Arial" panose="020B0604020202020204" pitchFamily="34" charset="0"/>
        <a:buChar char="•"/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1543060" indent="-171451" algn="l" defTabSz="685804" rtl="0" eaLnBrk="1" latinLnBrk="0" hangingPunct="1">
        <a:lnSpc>
          <a:spcPts val="1633"/>
        </a:lnSpc>
        <a:spcBef>
          <a:spcPts val="375"/>
        </a:spcBef>
        <a:buFont typeface="Arial" panose="020B0604020202020204" pitchFamily="34" charset="0"/>
        <a:buChar char="•"/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1885963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65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67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69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3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4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7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9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11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13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16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18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65" userDrawn="1">
          <p15:clr>
            <a:srgbClr val="F26B43"/>
          </p15:clr>
        </p15:guide>
        <p15:guide id="2" pos="358" userDrawn="1">
          <p15:clr>
            <a:srgbClr val="F26B43"/>
          </p15:clr>
        </p15:guide>
        <p15:guide id="3" pos="552" userDrawn="1">
          <p15:clr>
            <a:srgbClr val="F26B43"/>
          </p15:clr>
        </p15:guide>
        <p15:guide id="4" pos="747" userDrawn="1">
          <p15:clr>
            <a:srgbClr val="F26B43"/>
          </p15:clr>
        </p15:guide>
        <p15:guide id="5" pos="941" userDrawn="1">
          <p15:clr>
            <a:srgbClr val="F26B43"/>
          </p15:clr>
        </p15:guide>
        <p15:guide id="6" pos="1135" userDrawn="1">
          <p15:clr>
            <a:srgbClr val="F26B43"/>
          </p15:clr>
        </p15:guide>
        <p15:guide id="7" pos="1328" userDrawn="1">
          <p15:clr>
            <a:srgbClr val="F26B43"/>
          </p15:clr>
        </p15:guide>
        <p15:guide id="8" pos="1522" userDrawn="1">
          <p15:clr>
            <a:srgbClr val="F26B43"/>
          </p15:clr>
        </p15:guide>
        <p15:guide id="9" pos="1716" userDrawn="1">
          <p15:clr>
            <a:srgbClr val="F26B43"/>
          </p15:clr>
        </p15:guide>
        <p15:guide id="10" pos="1911" userDrawn="1">
          <p15:clr>
            <a:srgbClr val="F26B43"/>
          </p15:clr>
        </p15:guide>
        <p15:guide id="11" pos="2104" userDrawn="1">
          <p15:clr>
            <a:srgbClr val="F26B43"/>
          </p15:clr>
        </p15:guide>
        <p15:guide id="12" pos="2298" userDrawn="1">
          <p15:clr>
            <a:srgbClr val="F26B43"/>
          </p15:clr>
        </p15:guide>
        <p15:guide id="13" pos="2492" userDrawn="1">
          <p15:clr>
            <a:srgbClr val="F26B43"/>
          </p15:clr>
        </p15:guide>
        <p15:guide id="14" pos="2686" userDrawn="1">
          <p15:clr>
            <a:srgbClr val="F26B43"/>
          </p15:clr>
        </p15:guide>
        <p15:guide id="15" pos="2880" userDrawn="1">
          <p15:clr>
            <a:srgbClr val="F26B43"/>
          </p15:clr>
        </p15:guide>
        <p15:guide id="16" pos="3074" userDrawn="1">
          <p15:clr>
            <a:srgbClr val="F26B43"/>
          </p15:clr>
        </p15:guide>
        <p15:guide id="17" pos="3268" userDrawn="1">
          <p15:clr>
            <a:srgbClr val="F26B43"/>
          </p15:clr>
        </p15:guide>
        <p15:guide id="18" pos="3462" userDrawn="1">
          <p15:clr>
            <a:srgbClr val="F26B43"/>
          </p15:clr>
        </p15:guide>
        <p15:guide id="19" pos="3656" userDrawn="1">
          <p15:clr>
            <a:srgbClr val="F26B43"/>
          </p15:clr>
        </p15:guide>
        <p15:guide id="20" pos="3849" userDrawn="1">
          <p15:clr>
            <a:srgbClr val="F26B43"/>
          </p15:clr>
        </p15:guide>
        <p15:guide id="21" pos="4044" userDrawn="1">
          <p15:clr>
            <a:srgbClr val="F26B43"/>
          </p15:clr>
        </p15:guide>
        <p15:guide id="22" pos="4238" userDrawn="1">
          <p15:clr>
            <a:srgbClr val="F26B43"/>
          </p15:clr>
        </p15:guide>
        <p15:guide id="23" pos="4432" userDrawn="1">
          <p15:clr>
            <a:srgbClr val="F26B43"/>
          </p15:clr>
        </p15:guide>
        <p15:guide id="24" pos="4625" userDrawn="1">
          <p15:clr>
            <a:srgbClr val="F26B43"/>
          </p15:clr>
        </p15:guide>
        <p15:guide id="25" pos="4819" userDrawn="1">
          <p15:clr>
            <a:srgbClr val="F26B43"/>
          </p15:clr>
        </p15:guide>
        <p15:guide id="26" pos="5013" userDrawn="1">
          <p15:clr>
            <a:srgbClr val="F26B43"/>
          </p15:clr>
        </p15:guide>
        <p15:guide id="27" pos="5208" userDrawn="1">
          <p15:clr>
            <a:srgbClr val="F26B43"/>
          </p15:clr>
        </p15:guide>
        <p15:guide id="28" pos="5402" userDrawn="1">
          <p15:clr>
            <a:srgbClr val="F26B43"/>
          </p15:clr>
        </p15:guide>
        <p15:guide id="29" pos="5595" userDrawn="1">
          <p15:clr>
            <a:srgbClr val="F26B43"/>
          </p15:clr>
        </p15:guide>
        <p15:guide id="30" orient="horz" pos="77" userDrawn="1">
          <p15:clr>
            <a:srgbClr val="F26B43"/>
          </p15:clr>
        </p15:guide>
        <p15:guide id="31" orient="horz" pos="231" userDrawn="1">
          <p15:clr>
            <a:srgbClr val="F26B43"/>
          </p15:clr>
        </p15:guide>
        <p15:guide id="32" orient="horz" pos="386" userDrawn="1">
          <p15:clr>
            <a:srgbClr val="F26B43"/>
          </p15:clr>
        </p15:guide>
        <p15:guide id="33" orient="horz" pos="540" userDrawn="1">
          <p15:clr>
            <a:srgbClr val="F26B43"/>
          </p15:clr>
        </p15:guide>
        <p15:guide id="34" orient="horz" pos="694" userDrawn="1">
          <p15:clr>
            <a:srgbClr val="F26B43"/>
          </p15:clr>
        </p15:guide>
        <p15:guide id="35" orient="horz" pos="848" userDrawn="1">
          <p15:clr>
            <a:srgbClr val="F26B43"/>
          </p15:clr>
        </p15:guide>
        <p15:guide id="36" orient="horz" pos="1003" userDrawn="1">
          <p15:clr>
            <a:srgbClr val="F26B43"/>
          </p15:clr>
        </p15:guide>
        <p15:guide id="37" orient="horz" pos="1157" userDrawn="1">
          <p15:clr>
            <a:srgbClr val="F26B43"/>
          </p15:clr>
        </p15:guide>
        <p15:guide id="38" orient="horz" pos="1311" userDrawn="1">
          <p15:clr>
            <a:srgbClr val="F26B43"/>
          </p15:clr>
        </p15:guide>
        <p15:guide id="39" orient="horz" pos="1466" userDrawn="1">
          <p15:clr>
            <a:srgbClr val="F26B43"/>
          </p15:clr>
        </p15:guide>
        <p15:guide id="40" orient="horz" pos="1620" userDrawn="1">
          <p15:clr>
            <a:srgbClr val="F26B43"/>
          </p15:clr>
        </p15:guide>
        <p15:guide id="41" orient="horz" pos="1774" userDrawn="1">
          <p15:clr>
            <a:srgbClr val="F26B43"/>
          </p15:clr>
        </p15:guide>
        <p15:guide id="42" orient="horz" pos="1929" userDrawn="1">
          <p15:clr>
            <a:srgbClr val="F26B43"/>
          </p15:clr>
        </p15:guide>
        <p15:guide id="43" orient="horz" pos="2083" userDrawn="1">
          <p15:clr>
            <a:srgbClr val="F26B43"/>
          </p15:clr>
        </p15:guide>
        <p15:guide id="44" orient="horz" pos="2237" userDrawn="1">
          <p15:clr>
            <a:srgbClr val="F26B43"/>
          </p15:clr>
        </p15:guide>
        <p15:guide id="45" orient="horz" pos="2392" userDrawn="1">
          <p15:clr>
            <a:srgbClr val="F26B43"/>
          </p15:clr>
        </p15:guide>
        <p15:guide id="46" orient="horz" pos="2546" userDrawn="1">
          <p15:clr>
            <a:srgbClr val="F26B43"/>
          </p15:clr>
        </p15:guide>
        <p15:guide id="47" orient="horz" pos="2700" userDrawn="1">
          <p15:clr>
            <a:srgbClr val="F26B43"/>
          </p15:clr>
        </p15:guide>
        <p15:guide id="48" orient="horz" pos="2854" userDrawn="1">
          <p15:clr>
            <a:srgbClr val="F26B43"/>
          </p15:clr>
        </p15:guide>
        <p15:guide id="49" orient="horz" pos="3009" userDrawn="1">
          <p15:clr>
            <a:srgbClr val="F26B43"/>
          </p15:clr>
        </p15:guide>
        <p15:guide id="50" orient="horz" pos="31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3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4.jpg"/><Relationship Id="rId7" Type="http://schemas.openxmlformats.org/officeDocument/2006/relationships/image" Target="../media/image39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3.xml"/><Relationship Id="rId5" Type="http://schemas.openxmlformats.org/officeDocument/2006/relationships/image" Target="../media/image24.jp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331640" y="2134906"/>
            <a:ext cx="6461634" cy="1615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0"/>
              </a:spcAft>
            </a:pPr>
            <a:endParaRPr lang="pl-PL" sz="2000" b="1" baseline="0" dirty="0">
              <a:solidFill>
                <a:srgbClr val="002060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pl-PL" sz="2000" b="1" baseline="0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Wpływ funduszy europejskich na wzrost zatrudnienia i aktywizację</a:t>
            </a:r>
            <a:r>
              <a:rPr lang="pl-PL" sz="2000" b="1" dirty="0">
                <a:solidFill>
                  <a:srgbClr val="002060"/>
                </a:solidFill>
                <a:effectLst/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osób</a:t>
            </a:r>
            <a:endParaRPr lang="pl-PL" sz="2000" b="1" dirty="0">
              <a:solidFill>
                <a:schemeClr val="accent2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514"/>
              </a:spcBef>
              <a:spcAft>
                <a:spcPts val="514"/>
              </a:spcAft>
            </a:pPr>
            <a:br>
              <a:rPr lang="pl-PL" sz="1906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6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82200" r="13664" b="8000"/>
          <a:stretch/>
        </p:blipFill>
        <p:spPr>
          <a:xfrm>
            <a:off x="103815" y="4425011"/>
            <a:ext cx="8332777" cy="577519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581FF8F7-5708-6D86-DA9D-F1526C5EEB2F}"/>
              </a:ext>
            </a:extLst>
          </p:cNvPr>
          <p:cNvSpPr txBox="1"/>
          <p:nvPr/>
        </p:nvSpPr>
        <p:spPr>
          <a:xfrm>
            <a:off x="7380312" y="4083918"/>
            <a:ext cx="936104" cy="24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9140" tIns="39140" rIns="39140" bIns="3914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110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27.06.2024r</a:t>
            </a:r>
            <a:r>
              <a:rPr lang="pl-PL" sz="1100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solidFill>
                <a:srgbClr val="0020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az 2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89817FF9-0252-5E71-4614-CEFC813B0BA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5580112" y="454662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3374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  <p:graphicFrame>
        <p:nvGraphicFramePr>
          <p:cNvPr id="6" name="Wykres 5">
            <a:extLst>
              <a:ext uri="{FF2B5EF4-FFF2-40B4-BE49-F238E27FC236}">
                <a16:creationId xmlns:a16="http://schemas.microsoft.com/office/drawing/2014/main" id="{605B721F-72B5-5756-13BB-2C7B018FA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4280637"/>
              </p:ext>
            </p:extLst>
          </p:nvPr>
        </p:nvGraphicFramePr>
        <p:xfrm>
          <a:off x="752629" y="819306"/>
          <a:ext cx="7064376" cy="406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  <p:pic>
        <p:nvPicPr>
          <p:cNvPr id="8" name="Obraz 7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48896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l-PL" sz="2000" i="1" dirty="0">
                <a:solidFill>
                  <a:srgbClr val="00297A"/>
                </a:solidFill>
                <a:latin typeface="Bookman Old Style" pitchFamily="18" charset="0"/>
              </a:rPr>
            </a:br>
            <a:br>
              <a:rPr lang="pl-PL" sz="2200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Działania realizowane w projekcie </a:t>
            </a:r>
            <a:br>
              <a:rPr lang="pl-PL" sz="2000" i="1" dirty="0">
                <a:solidFill>
                  <a:srgbClr val="00297A"/>
                </a:solidFill>
                <a:latin typeface="Bookman Old Style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endParaRPr lang="pl-PL" sz="1400" b="1" i="1" dirty="0">
              <a:solidFill>
                <a:srgbClr val="00297A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pl-PL" sz="1400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Usługi Pośrednictwa Pracy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l-PL" sz="1400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Usługi Poradnictwa zawodowego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l-PL" sz="1400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Organizacja staży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l-PL" sz="1400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Organizacja szkoleń zawodowych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l-PL" sz="1400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Jednorazowe środki na podjęcie działalności gospodarczej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l-PL" sz="1400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Finansowanie kosztów studiów podyplomowych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l-PL" sz="1400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Finansowanie bonów na zasiedlenie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>
          <a:xfrm flipH="1">
            <a:off x="7596336" y="4531264"/>
            <a:ext cx="792088" cy="367407"/>
          </a:xfrm>
        </p:spPr>
        <p:txBody>
          <a:bodyPr/>
          <a:lstStyle/>
          <a:p>
            <a:r>
              <a:rPr lang="pl-PL" dirty="0"/>
              <a:t> 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890" y="2924531"/>
            <a:ext cx="2468893" cy="185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40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3568" y="612237"/>
            <a:ext cx="7583042" cy="734818"/>
          </a:xfrm>
        </p:spPr>
        <p:txBody>
          <a:bodyPr>
            <a:normAutofit fontScale="90000"/>
          </a:bodyPr>
          <a:lstStyle/>
          <a:p>
            <a:pPr marL="171451" lvl="0" indent="-171451">
              <a:lnSpc>
                <a:spcPts val="1633"/>
              </a:lnSpc>
              <a:spcBef>
                <a:spcPts val="750"/>
              </a:spcBef>
            </a:pPr>
            <a:br>
              <a:rPr lang="pl-PL" altLang="pl-PL" sz="2000" i="1" dirty="0">
                <a:solidFill>
                  <a:srgbClr val="00297A"/>
                </a:solidFill>
                <a:latin typeface="Bookman Old Style" panose="02050604050505020204" pitchFamily="18" charset="0"/>
              </a:rPr>
            </a:br>
            <a:br>
              <a:rPr lang="pl-PL" altLang="pl-PL" sz="2200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200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Organizacja staży:</a:t>
            </a:r>
            <a:br>
              <a:rPr lang="pl-PL" altLang="pl-PL" sz="2000" i="1" dirty="0">
                <a:solidFill>
                  <a:srgbClr val="00297A"/>
                </a:solidFill>
                <a:latin typeface="Bookman Old Style" panose="02050604050505020204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sz="1400" dirty="0"/>
          </a:p>
          <a:p>
            <a:pPr marL="0" indent="0">
              <a:buNone/>
            </a:pPr>
            <a:r>
              <a:rPr lang="pl-PL" sz="1800" dirty="0">
                <a:solidFill>
                  <a:schemeClr val="tx2"/>
                </a:solidFill>
              </a:rPr>
              <a:t>Każdy uczestnik w trakcie odbywania stażu ma możliwość poznania specyfiki pracy w danym zawodzie, a także zdobycia wiedzy </a:t>
            </a:r>
            <a:br>
              <a:rPr lang="pl-PL" sz="1800" dirty="0">
                <a:solidFill>
                  <a:schemeClr val="tx2"/>
                </a:solidFill>
              </a:rPr>
            </a:br>
            <a:r>
              <a:rPr lang="pl-PL" sz="1800" dirty="0">
                <a:solidFill>
                  <a:schemeClr val="tx2"/>
                </a:solidFill>
              </a:rPr>
              <a:t>i praktycznych umiejętności zawodowych, które umożliwią efektywne wejście na rynek pracy i utrzymanie zatrudnienia.</a:t>
            </a:r>
          </a:p>
          <a:p>
            <a:pPr marL="0" indent="0">
              <a:buNone/>
            </a:pPr>
            <a:endParaRPr lang="pl-PL" altLang="pl-PL" sz="1400" b="1" i="1" dirty="0">
              <a:solidFill>
                <a:srgbClr val="00297A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pl-PL" altLang="pl-PL" sz="1800" b="1" i="1" dirty="0">
                <a:solidFill>
                  <a:srgbClr val="00297A"/>
                </a:solidFill>
                <a:latin typeface="Bookman Old Style" panose="02050604050505020204" pitchFamily="18" charset="0"/>
              </a:rPr>
              <a:t>Wsparcie udzielone na okres od 3 do 6 miesięcy </a:t>
            </a:r>
          </a:p>
          <a:p>
            <a:endParaRPr lang="pl-PL" altLang="pl-PL" sz="1800" b="1" i="1" dirty="0">
              <a:solidFill>
                <a:srgbClr val="00297A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pl-PL" altLang="pl-PL" sz="1800" b="1" i="1" dirty="0">
              <a:solidFill>
                <a:srgbClr val="00297A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pl-PL" altLang="pl-PL" sz="1800" b="1" i="1" dirty="0">
                <a:solidFill>
                  <a:srgbClr val="00297A"/>
                </a:solidFill>
                <a:latin typeface="Bookman Old Style" panose="02050604050505020204" pitchFamily="18" charset="0"/>
              </a:rPr>
              <a:t>Stypendium – </a:t>
            </a:r>
            <a:r>
              <a:rPr lang="pl-PL" sz="1800" b="1" dirty="0">
                <a:solidFill>
                  <a:srgbClr val="FF0000"/>
                </a:solidFill>
              </a:rPr>
              <a:t>1 994,40 zł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endParaRPr lang="pl-PL" altLang="pl-PL" sz="1800" b="1" u="sng" dirty="0">
              <a:solidFill>
                <a:srgbClr val="00297A"/>
              </a:solidFill>
              <a:latin typeface="Bookman Old Style" panose="02050604050505020204" pitchFamily="18" charset="0"/>
            </a:endParaRPr>
          </a:p>
          <a:p>
            <a:pPr algn="ctr"/>
            <a:endParaRPr lang="pl-PL" sz="1400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66837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l-PL" altLang="pl-PL" sz="2200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200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Organizacja szkoleń zawodowych:</a:t>
            </a:r>
            <a:br>
              <a:rPr lang="pl-PL" altLang="pl-PL" sz="2000" i="1" dirty="0">
                <a:solidFill>
                  <a:srgbClr val="00297A"/>
                </a:solidFill>
                <a:latin typeface="Bookman Old Style" panose="02050604050505020204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pl-PL" altLang="pl-PL" sz="16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pl-PL" altLang="pl-PL" sz="16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altLang="pl-PL" sz="1600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Grupowe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altLang="pl-PL" sz="1600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Indywidualne	</a:t>
            </a:r>
            <a:endParaRPr lang="pl-PL" altLang="pl-PL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Rodzaj organizowanych szkoleń dostosowany jest do zidentyfikowanych indywidualnych potrzeb uczestników. Działanie ma na celu uzupełnienie braków kwalifikacyjnych, kompetencyjnych oraz aktualizację posiadanych uprawnień uczestników projektu.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88149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l-PL" altLang="pl-PL" sz="2000" i="1" dirty="0">
                <a:solidFill>
                  <a:srgbClr val="00297A"/>
                </a:solidFill>
                <a:latin typeface="Bookman Old Style" panose="02050604050505020204" pitchFamily="18" charset="0"/>
              </a:rPr>
            </a:br>
            <a:r>
              <a:rPr lang="pl-PL" altLang="pl-PL" sz="2200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Rozwój Przedsiębiorczości</a:t>
            </a:r>
            <a:br>
              <a:rPr lang="pl-PL" altLang="pl-PL" sz="2000" i="1" dirty="0">
                <a:solidFill>
                  <a:srgbClr val="00297A"/>
                </a:solidFill>
                <a:latin typeface="Bookman Old Style" panose="02050604050505020204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altLang="pl-PL" b="1" i="1" dirty="0">
              <a:solidFill>
                <a:srgbClr val="00297A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pl-PL" altLang="pl-PL" sz="1800" b="1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Jednorazowe środki na podjęcie działalności gospodarczej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1800" dirty="0">
                <a:solidFill>
                  <a:schemeClr val="accent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Średni koszt zaplanowany na uczestnika w projekcie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l-PL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34 000,00 zł</a:t>
            </a:r>
            <a:r>
              <a:rPr lang="pl-PL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1459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1743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pl-PL" dirty="0"/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Inne działania 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altLang="pl-PL" sz="1600" b="1" i="1" dirty="0">
                <a:solidFill>
                  <a:srgbClr val="002060"/>
                </a:solidFill>
                <a:latin typeface="Bookman Old Style" panose="02050604050505020204" pitchFamily="18" charset="0"/>
              </a:rPr>
              <a:t>Finansowanie  bonów na zasiedlenie</a:t>
            </a:r>
          </a:p>
          <a:p>
            <a:pPr marL="0" indent="0">
              <a:buNone/>
            </a:pPr>
            <a:r>
              <a:rPr lang="pl-PL" dirty="0"/>
              <a:t>Osoby bezrobotne do 30 roku życia będą mogły skorzystać z bonu na zasiedlenie, w związku z podjęciem zatrudnienia, innej pracy zarobkowej lub działalności gospodarczej, poza miejscem dotychczasowego zamieszkania.</a:t>
            </a:r>
            <a:endParaRPr lang="pl-PL" altLang="pl-PL" sz="1800" b="1" i="1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b="1" i="1" dirty="0">
                <a:solidFill>
                  <a:srgbClr val="00297A"/>
                </a:solidFill>
                <a:latin typeface="Bookman Old Style" panose="02050604050505020204" pitchFamily="18" charset="0"/>
              </a:rPr>
              <a:t>Średni koszt na uczestnika w 2024r. - </a:t>
            </a:r>
            <a:r>
              <a:rPr lang="pl-PL" altLang="pl-PL" sz="1600" b="1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10 000 </a:t>
            </a:r>
            <a:r>
              <a:rPr lang="pl-PL" altLang="pl-PL" b="1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zł</a:t>
            </a:r>
            <a:endParaRPr lang="pl-PL" altLang="pl-PL" b="1" u="sng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endParaRPr lang="pl-PL" dirty="0"/>
          </a:p>
          <a:p>
            <a:pPr marL="0" indent="0">
              <a:buNone/>
            </a:pPr>
            <a:r>
              <a:rPr lang="pl-PL" altLang="pl-PL" sz="1400" b="1" i="1" dirty="0">
                <a:solidFill>
                  <a:srgbClr val="00297A"/>
                </a:solidFill>
                <a:latin typeface="Bookman Old Style" panose="02050604050505020204" pitchFamily="18" charset="0"/>
              </a:rPr>
              <a:t>Finansowanie kosztów studiów podyplomowych</a:t>
            </a:r>
          </a:p>
          <a:p>
            <a:pPr marL="0" indent="0">
              <a:buNone/>
            </a:pPr>
            <a:r>
              <a:rPr lang="pl-PL" dirty="0"/>
              <a:t>należne organizatorowi studiów do wysokości 100%, jednak nie więcej niż 300% przeciętnego wynagrodzenia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b="1" i="1" dirty="0">
                <a:solidFill>
                  <a:srgbClr val="00297A"/>
                </a:solidFill>
                <a:latin typeface="Bookman Old Style" panose="02050604050505020204" pitchFamily="18" charset="0"/>
              </a:rPr>
              <a:t>Średni koszt na uczestnika w 2024r. – </a:t>
            </a:r>
            <a:r>
              <a:rPr lang="pl-PL" altLang="pl-PL" sz="1600" b="1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7 000 </a:t>
            </a:r>
            <a:r>
              <a:rPr lang="pl-PL" altLang="pl-PL" b="1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zł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1459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26146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l-PL" dirty="0">
                <a:latin typeface="Bookman Old Style" panose="02050604050505020204" pitchFamily="18" charset="0"/>
                <a:ea typeface="Times New Roman" panose="02020603050405020304" pitchFamily="18" charset="0"/>
              </a:rPr>
            </a:br>
            <a:r>
              <a:rPr lang="pl-PL" dirty="0">
                <a:latin typeface="Bookman Old Style" panose="02050604050505020204" pitchFamily="18" charset="0"/>
                <a:ea typeface="Times New Roman" panose="02020603050405020304" pitchFamily="18" charset="0"/>
              </a:rPr>
              <a:t>Urząd Pracy Powiatu Krakowskiego obecnie realizuje projekt pn.: </a:t>
            </a:r>
            <a:r>
              <a:rPr lang="pl-PL" i="1" kern="100" dirty="0" err="1">
                <a:latin typeface="Bookman Old Style" panose="02050604050505020204" pitchFamily="18" charset="0"/>
                <a:ea typeface="Calibri" panose="020F0502020204030204" pitchFamily="34" charset="0"/>
              </a:rPr>
              <a:t>Qaktywności</a:t>
            </a:r>
            <a:r>
              <a:rPr lang="pl-PL" i="1" kern="100" dirty="0">
                <a:latin typeface="Bookman Old Style" panose="02050604050505020204" pitchFamily="18" charset="0"/>
                <a:ea typeface="Calibri" panose="020F0502020204030204" pitchFamily="34" charset="0"/>
              </a:rPr>
              <a:t> - Mocna Ekipa II</a:t>
            </a:r>
            <a:r>
              <a:rPr lang="pl-PL" kern="100" dirty="0">
                <a:latin typeface="Bookman Old Style" panose="02050604050505020204" pitchFamily="18" charset="0"/>
                <a:ea typeface="Calibri" panose="020F0502020204030204" pitchFamily="34" charset="0"/>
              </a:rPr>
              <a:t> w ramach programu Fundusze Europejskie dla Małopolski 2021-2027</a:t>
            </a:r>
            <a:br>
              <a:rPr lang="pl-PL" dirty="0">
                <a:latin typeface="Bookman Old Style" panose="02050604050505020204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77064" y="1318931"/>
            <a:ext cx="7389547" cy="3184210"/>
          </a:xfrm>
        </p:spPr>
        <p:txBody>
          <a:bodyPr/>
          <a:lstStyle/>
          <a:p>
            <a:pPr marL="0" indent="0" algn="ctr">
              <a:buNone/>
            </a:pPr>
            <a:endParaRPr lang="pl-PL" altLang="pl-PL" sz="1800" b="1" i="1" dirty="0">
              <a:solidFill>
                <a:srgbClr val="00297A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endParaRPr lang="pl-PL" altLang="pl-PL" sz="1800" b="1" i="1" dirty="0">
              <a:solidFill>
                <a:srgbClr val="00297A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endParaRPr lang="pl-PL" altLang="pl-PL" sz="1800" b="1" i="1" dirty="0">
              <a:solidFill>
                <a:srgbClr val="00297A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pl-PL" altLang="pl-PL" sz="2000" b="1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Okres realizacji</a:t>
            </a:r>
            <a:r>
              <a:rPr lang="pl-PL" altLang="pl-PL" sz="1400" b="1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None/>
            </a:pPr>
            <a:r>
              <a:rPr lang="pl-PL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edycja projektu</a:t>
            </a:r>
            <a:endParaRPr lang="pl-PL" altLang="pl-PL" sz="1600" b="1" i="1" dirty="0">
              <a:solidFill>
                <a:srgbClr val="0029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pl-PL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15.02.2024 - 30.06.2025</a:t>
            </a:r>
          </a:p>
          <a:p>
            <a:pPr marL="0" indent="0" algn="r" defTabSz="912813">
              <a:buNone/>
              <a:defRPr/>
            </a:pPr>
            <a:r>
              <a:rPr lang="pl-PL" sz="1600" b="1" i="1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CAŁKOWITA WARTOŚĆ PROJEKTU</a:t>
            </a:r>
          </a:p>
          <a:p>
            <a:pPr marL="0" indent="0" algn="r" defTabSz="912813">
              <a:buNone/>
              <a:defRPr/>
            </a:pPr>
            <a:r>
              <a:rPr lang="pl-PL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10 829 999,58 zł</a:t>
            </a:r>
            <a:endParaRPr lang="pl-PL" sz="16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pl-PL" sz="1400" b="1" i="1" dirty="0">
                <a:solidFill>
                  <a:srgbClr val="00B0F0"/>
                </a:solidFill>
                <a:cs typeface="Arial" panose="020B0604020202020204" pitchFamily="34" charset="0"/>
              </a:rPr>
              <a:t>Projekt został poszerzony o dodatkową grupę docelową, tj. osoby kwalifikujące się do wsparcia Powiatowych Urzędów Pracy np. mężczyźni między 30-49 rokiem życia posiadający wykształcenie wyższe.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1459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50191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902222"/>
            <a:ext cx="7389546" cy="367969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400" dirty="0"/>
              <a:t>Poradnictwo zawodowe</a:t>
            </a:r>
            <a:br>
              <a:rPr lang="pl-PL" sz="2400" dirty="0"/>
            </a:br>
            <a:r>
              <a:rPr lang="pl-PL" sz="2400" dirty="0"/>
              <a:t>FILIA KRZESZOWICE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2445520"/>
            <a:ext cx="6768752" cy="24211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</a:rPr>
              <a:t>diagnoza preferencji, zainteresowań, zdolności (itp.) z wykorzystaniem kwestionariuszy, testów osobowości itp.,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</a:rPr>
              <a:t>rozmowy doradcze – ustalanie indywidualnego planu działania,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</a:rPr>
              <a:t>informacje na temat środowisk pracy,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</a:rPr>
              <a:t>wsparcie w związku ze stresem przed rozmową kwalifikacyjną,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</a:rPr>
              <a:t>pomoc w tworzeniu dokumentów aplikacyjnych,</a:t>
            </a:r>
          </a:p>
          <a:p>
            <a:pPr marL="0" indent="0">
              <a:buNone/>
            </a:pPr>
            <a:endParaRPr lang="pl-PL" sz="18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17</a:t>
            </a:fld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1470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Prostokąt 6"/>
          <p:cNvSpPr/>
          <p:nvPr/>
        </p:nvSpPr>
        <p:spPr>
          <a:xfrm>
            <a:off x="1115616" y="2104457"/>
            <a:ext cx="372062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Indywidualne </a:t>
            </a:r>
          </a:p>
        </p:txBody>
      </p:sp>
      <p:sp>
        <p:nvSpPr>
          <p:cNvPr id="8" name="Prostokąt 7"/>
          <p:cNvSpPr/>
          <p:nvPr/>
        </p:nvSpPr>
        <p:spPr>
          <a:xfrm>
            <a:off x="5567214" y="2129321"/>
            <a:ext cx="95789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1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Grupowe</a:t>
            </a:r>
          </a:p>
        </p:txBody>
      </p:sp>
      <p:sp>
        <p:nvSpPr>
          <p:cNvPr id="10" name="Strzałka w dół 9"/>
          <p:cNvSpPr/>
          <p:nvPr/>
        </p:nvSpPr>
        <p:spPr>
          <a:xfrm>
            <a:off x="2843808" y="1863080"/>
            <a:ext cx="360040" cy="1755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trzałka w dół 10"/>
          <p:cNvSpPr/>
          <p:nvPr/>
        </p:nvSpPr>
        <p:spPr>
          <a:xfrm>
            <a:off x="5801953" y="1881647"/>
            <a:ext cx="360040" cy="1755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ole tekstowe 12"/>
          <p:cNvSpPr txBox="1"/>
          <p:nvPr/>
        </p:nvSpPr>
        <p:spPr>
          <a:xfrm>
            <a:off x="3448054" y="1530838"/>
            <a:ext cx="2353899" cy="742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   01.08.2023-27.06.2024</a:t>
            </a:r>
          </a:p>
          <a:p>
            <a:pPr algn="ctr"/>
            <a:r>
              <a:rPr lang="pl-PL" b="1" dirty="0">
                <a:solidFill>
                  <a:srgbClr val="FF0000"/>
                </a:solidFill>
              </a:rPr>
              <a:t>ok. 2400 osób</a:t>
            </a:r>
          </a:p>
          <a:p>
            <a:pPr algn="ctr"/>
            <a:r>
              <a:rPr lang="pl-PL" b="1" dirty="0">
                <a:solidFill>
                  <a:srgbClr val="FF0000"/>
                </a:solidFill>
              </a:rPr>
              <a:t>w ramach EFS (QME i QME II) 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015" y="898996"/>
            <a:ext cx="2045431" cy="1514492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983272"/>
            <a:ext cx="1642642" cy="1844170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51" y="988991"/>
            <a:ext cx="1508787" cy="113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553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76460" y="630640"/>
            <a:ext cx="7389546" cy="367969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400" dirty="0"/>
              <a:t>Poradnictwo zawodowe</a:t>
            </a:r>
            <a:br>
              <a:rPr lang="pl-PL" sz="2400" dirty="0"/>
            </a:br>
            <a:r>
              <a:rPr lang="pl-PL" sz="2400" dirty="0"/>
              <a:t>FILIA KRZESZOWICE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18</a:t>
            </a:fld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1470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40097" y="792168"/>
            <a:ext cx="1928163" cy="1688207"/>
          </a:xfrm>
          <a:prstGeom prst="rect">
            <a:avLst/>
          </a:prstGeom>
        </p:spPr>
      </p:pic>
      <p:sp>
        <p:nvSpPr>
          <p:cNvPr id="15" name="pole tekstowe 14"/>
          <p:cNvSpPr txBox="1"/>
          <p:nvPr/>
        </p:nvSpPr>
        <p:spPr>
          <a:xfrm>
            <a:off x="755576" y="1431054"/>
            <a:ext cx="6480720" cy="291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WARSZTATY (m.in. : 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Przygotowanie do rozmowy z pracodawcą,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Dokumenty Aplikacyjne Twoją wizytówką,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Mój debiut zawodowy,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Kompendium Rynku Pracy,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Jak i gdzie szukać pracy,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Uwierz w siebie – spróbuj od nowa,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Bądź aktywny całe życie,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Rodzicielstwo i kariera,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Poznaj swoje predyspozycje zawodowe,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323172"/>
            <a:ext cx="2512067" cy="2291248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730" y="2717018"/>
            <a:ext cx="1369391" cy="182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014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76460" y="630640"/>
            <a:ext cx="7389546" cy="367969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400" dirty="0"/>
              <a:t>Poradnictwo zawodowe</a:t>
            </a:r>
            <a:br>
              <a:rPr lang="pl-PL" sz="2400" dirty="0"/>
            </a:br>
            <a:r>
              <a:rPr lang="pl-PL" sz="2400" dirty="0"/>
              <a:t>FILIA KRZESZOWICE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1470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pole tekstowe 14"/>
          <p:cNvSpPr txBox="1"/>
          <p:nvPr/>
        </p:nvSpPr>
        <p:spPr>
          <a:xfrm>
            <a:off x="755576" y="1431054"/>
            <a:ext cx="5256584" cy="309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W świecie zawodów –warsztat z wykorzystaniem gogli VR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814624"/>
            <a:ext cx="2345457" cy="156363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676" y="2859782"/>
            <a:ext cx="2651829" cy="1767886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966823"/>
            <a:ext cx="2147061" cy="285945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460" y="2012968"/>
            <a:ext cx="1714701" cy="217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98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8C1D57-27F2-0C7A-745D-D37D1889A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459" y="1046542"/>
            <a:ext cx="7389547" cy="35436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Polska jest beneficjentem już czwartej perspektywy Funduszy Europejskich.</a:t>
            </a:r>
            <a:br>
              <a:rPr lang="pl-PL" sz="2000" dirty="0">
                <a:solidFill>
                  <a:schemeClr val="accent2">
                    <a:lumMod val="25000"/>
                  </a:schemeClr>
                </a:solidFill>
                <a:latin typeface="+mn-lt"/>
              </a:rPr>
            </a:br>
            <a:endParaRPr lang="pl-PL" sz="2000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  <a:p>
            <a:pPr marL="0" indent="0">
              <a:buNone/>
            </a:pPr>
            <a:r>
              <a:rPr lang="pl-PL" sz="20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Korzystaliśmy z budżetów UE na lata: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2000-2006 (wstępując do UE w 2004 r.),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2007-2013,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2014-2020,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2021-2027.</a:t>
            </a:r>
          </a:p>
          <a:p>
            <a:pPr marL="0" indent="0">
              <a:buNone/>
            </a:pPr>
            <a:endParaRPr lang="pl-PL" sz="2000" dirty="0">
              <a:solidFill>
                <a:schemeClr val="accent2">
                  <a:lumMod val="25000"/>
                </a:schemeClr>
              </a:solidFill>
              <a:latin typeface="+mn-lt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l-PL" sz="1800" dirty="0">
                <a:solidFill>
                  <a:schemeClr val="accent2">
                    <a:lumMod val="25000"/>
                  </a:schemeClr>
                </a:solidFill>
                <a:latin typeface="+mn-lt"/>
                <a:cs typeface="Arial" panose="020B0604020202020204" pitchFamily="34" charset="0"/>
              </a:rPr>
              <a:t>Dzięki Funduszom Europejskim wzmacniana jest konkurencyjność gospodarek państw członkowskich, podejmowana jest walka z bezrobociem, a także realizowane są działania, które pomagają w rozwoju uboższych regionów.</a:t>
            </a:r>
          </a:p>
        </p:txBody>
      </p:sp>
      <p:pic>
        <p:nvPicPr>
          <p:cNvPr id="5" name="Obraz 4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109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902222"/>
            <a:ext cx="7389546" cy="367969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400" dirty="0"/>
              <a:t>Pośrednictwo Pracy</a:t>
            </a:r>
            <a:br>
              <a:rPr lang="pl-PL" sz="2400" dirty="0"/>
            </a:br>
            <a:r>
              <a:rPr lang="pl-PL" sz="2400" dirty="0"/>
              <a:t>FILIA KRZESZOWICE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09989" y="2169113"/>
            <a:ext cx="6768752" cy="24211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kompleksowe działania mające na celu pomoc osobom bezrobotnym w znalezieniu odpowiednich ofert zatrudnienia,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wspieranie zrównoważonego pod względem płci uczestnictwa w rynku pracy,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wspieranie dostosowania pracowników, przedsiębiorstw i przedsiębiorców do zmian,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pozyskiwanie ofert pracy,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współpraca z Pracodawcami itp. </a:t>
            </a:r>
            <a:endParaRPr lang="pl-PL" sz="1800" dirty="0">
              <a:solidFill>
                <a:schemeClr val="accent2">
                  <a:lumMod val="25000"/>
                </a:scheme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1470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pole tekstowe 17"/>
          <p:cNvSpPr txBox="1"/>
          <p:nvPr/>
        </p:nvSpPr>
        <p:spPr>
          <a:xfrm>
            <a:off x="3563888" y="1551590"/>
            <a:ext cx="2376264" cy="526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   01.08.2023-27.06.2024</a:t>
            </a:r>
          </a:p>
          <a:p>
            <a:pPr algn="ctr"/>
            <a:r>
              <a:rPr lang="pl-PL" b="1" dirty="0">
                <a:solidFill>
                  <a:srgbClr val="FF0000"/>
                </a:solidFill>
              </a:rPr>
              <a:t>w ramach EFS (QME i QME II) 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319" y="775758"/>
            <a:ext cx="1796819" cy="134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28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3821" y="889168"/>
            <a:ext cx="7389546" cy="367969"/>
          </a:xfrm>
        </p:spPr>
        <p:txBody>
          <a:bodyPr>
            <a:normAutofit/>
          </a:bodyPr>
          <a:lstStyle/>
          <a:p>
            <a:pPr algn="ctr"/>
            <a:r>
              <a:rPr lang="pl-PL" sz="2400" dirty="0"/>
              <a:t>FILIA KRZESZOWICE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87624" y="1817673"/>
            <a:ext cx="3312368" cy="258659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l-PL" sz="2500" b="1" dirty="0">
                <a:solidFill>
                  <a:srgbClr val="00B0F0"/>
                </a:solidFill>
                <a:latin typeface="+mn-lt"/>
              </a:rPr>
              <a:t>STAŻE – 168 osób</a:t>
            </a:r>
          </a:p>
          <a:p>
            <a:pPr marL="0" indent="0">
              <a:buNone/>
            </a:pPr>
            <a:r>
              <a:rPr lang="pl-PL" sz="25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m.in.: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25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Doradcy klienta,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25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Magazynierzy,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25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Pracownicy biurowi,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25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Asystenci Nauczycieli Przedszkoli,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25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Fryzjerzy,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25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Kosmetyczki,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25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Monterzy instalacji i urządzeń sanitarnych</a:t>
            </a:r>
          </a:p>
          <a:p>
            <a:pPr>
              <a:buFont typeface="Wingdings" panose="05000000000000000000" pitchFamily="2" charset="2"/>
              <a:buChar char="ü"/>
            </a:pPr>
            <a:endParaRPr lang="pl-PL" sz="1400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  <a:p>
            <a:pPr>
              <a:buFont typeface="Wingdings" panose="05000000000000000000" pitchFamily="2" charset="2"/>
              <a:buChar char="ü"/>
            </a:pPr>
            <a:endParaRPr lang="pl-PL" sz="1600" dirty="0"/>
          </a:p>
          <a:p>
            <a:pPr>
              <a:buFont typeface="Wingdings" panose="05000000000000000000" pitchFamily="2" charset="2"/>
              <a:buChar char="ü"/>
            </a:pPr>
            <a:endParaRPr lang="pl-PL" sz="1600" dirty="0"/>
          </a:p>
          <a:p>
            <a:pPr>
              <a:buFont typeface="Wingdings" panose="05000000000000000000" pitchFamily="2" charset="2"/>
              <a:buChar char="ü"/>
            </a:pPr>
            <a:endParaRPr lang="pl-PL" sz="1600" dirty="0"/>
          </a:p>
          <a:p>
            <a:pPr marL="0" indent="0">
              <a:buNone/>
            </a:pPr>
            <a:endParaRPr lang="pl-PL" sz="1600" dirty="0"/>
          </a:p>
          <a:p>
            <a:pPr marL="0" indent="0">
              <a:buNone/>
            </a:pPr>
            <a:endParaRPr lang="pl-PL" sz="1600" dirty="0"/>
          </a:p>
          <a:p>
            <a:pPr>
              <a:buFont typeface="Wingdings" panose="05000000000000000000" pitchFamily="2" charset="2"/>
              <a:buChar char="ü"/>
            </a:pPr>
            <a:endParaRPr lang="pl-PL" sz="1600" dirty="0"/>
          </a:p>
          <a:p>
            <a:pPr marL="0" indent="0">
              <a:buNone/>
            </a:pPr>
            <a:endParaRPr lang="pl-PL" sz="16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21</a:t>
            </a:fld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1470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pole tekstowe 17"/>
          <p:cNvSpPr txBox="1"/>
          <p:nvPr/>
        </p:nvSpPr>
        <p:spPr>
          <a:xfrm>
            <a:off x="3563888" y="1274384"/>
            <a:ext cx="2376264" cy="526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   01.08.2023-27.06.2024</a:t>
            </a:r>
          </a:p>
          <a:p>
            <a:pPr algn="ctr"/>
            <a:r>
              <a:rPr lang="pl-PL" b="1" dirty="0">
                <a:solidFill>
                  <a:srgbClr val="FF0000"/>
                </a:solidFill>
              </a:rPr>
              <a:t>w ramach EFS (QME i QME II) </a:t>
            </a:r>
          </a:p>
        </p:txBody>
      </p:sp>
      <p:sp>
        <p:nvSpPr>
          <p:cNvPr id="8" name="Symbol zastępczy zawartości 2"/>
          <p:cNvSpPr txBox="1">
            <a:spLocks/>
          </p:cNvSpPr>
          <p:nvPr/>
        </p:nvSpPr>
        <p:spPr>
          <a:xfrm>
            <a:off x="5522288" y="2306125"/>
            <a:ext cx="2281891" cy="242111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1451" indent="-171451" algn="l" defTabSz="685804" rtl="0" eaLnBrk="1" latinLnBrk="0" hangingPunct="1">
              <a:lnSpc>
                <a:spcPts val="1633"/>
              </a:lnSpc>
              <a:spcBef>
                <a:spcPts val="750"/>
              </a:spcBef>
              <a:buClr>
                <a:schemeClr val="accent1"/>
              </a:buClr>
              <a:buFontTx/>
              <a:buBlip>
                <a:blip r:embed="rId4"/>
              </a:buBlip>
              <a:defRPr sz="1225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514353" indent="-171451" algn="l" defTabSz="685804" rtl="0" eaLnBrk="1" latinLnBrk="0" hangingPunct="1">
              <a:lnSpc>
                <a:spcPts val="1633"/>
              </a:lnSpc>
              <a:spcBef>
                <a:spcPts val="375"/>
              </a:spcBef>
              <a:buFontTx/>
              <a:buBlip>
                <a:blip r:embed="rId5"/>
              </a:buBlip>
              <a:defRPr sz="1225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857256" indent="-171451" algn="l" defTabSz="685804" rtl="0" eaLnBrk="1" latinLnBrk="0" hangingPunct="1">
              <a:lnSpc>
                <a:spcPts val="1633"/>
              </a:lnSpc>
              <a:spcBef>
                <a:spcPts val="375"/>
              </a:spcBef>
              <a:buFontTx/>
              <a:buBlip>
                <a:blip r:embed="rId6"/>
              </a:buBlip>
              <a:defRPr sz="1225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200158" indent="-171451" algn="l" defTabSz="685804" rtl="0" eaLnBrk="1" latinLnBrk="0" hangingPunct="1">
              <a:lnSpc>
                <a:spcPts val="1633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25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1543060" indent="-171451" algn="l" defTabSz="685804" rtl="0" eaLnBrk="1" latinLnBrk="0" hangingPunct="1">
              <a:lnSpc>
                <a:spcPts val="1633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25" kern="1200">
                <a:solidFill>
                  <a:schemeClr val="tx1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1885963" indent="-171451" algn="l" defTabSz="68580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65" indent="-171451" algn="l" defTabSz="68580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67" indent="-171451" algn="l" defTabSz="68580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69" indent="-171451" algn="l" defTabSz="68580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endParaRPr lang="pl-PL" sz="16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5475640" y="2071776"/>
            <a:ext cx="2965818" cy="3562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00B0F0"/>
                </a:solidFill>
              </a:rPr>
              <a:t>SZKOLENIA – 97 osób</a:t>
            </a:r>
          </a:p>
          <a:p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m.in.: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ABC Przedsiębiorczości,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Operator Koparko-Ładowarki,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Operator wózków jezdniowych,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Księgowość, finanse, kadry i płace,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Profesjonalna korekta tekstów,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Manicure, pedicure, stylizacja paznokci,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Sprzedawca + fakturowanie,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accent2">
                    <a:lumMod val="25000"/>
                  </a:schemeClr>
                </a:solidFill>
              </a:rPr>
              <a:t>Prawo jazdy kat. C, C+E, przewóz rzeczy itp..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l-PL" dirty="0">
              <a:solidFill>
                <a:schemeClr val="accent2">
                  <a:lumMod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l-PL" dirty="0">
              <a:solidFill>
                <a:schemeClr val="accent2">
                  <a:lumMod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l-PL" dirty="0"/>
          </a:p>
          <a:p>
            <a:r>
              <a:rPr lang="pl-PL" dirty="0"/>
              <a:t> </a:t>
            </a: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800" y="880014"/>
            <a:ext cx="1204757" cy="1063614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57" y="647888"/>
            <a:ext cx="1706683" cy="96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37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le tekstowe 8"/>
          <p:cNvSpPr txBox="1"/>
          <p:nvPr/>
        </p:nvSpPr>
        <p:spPr>
          <a:xfrm>
            <a:off x="1597120" y="2453270"/>
            <a:ext cx="2542832" cy="5803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057" b="1" dirty="0">
                <a:solidFill>
                  <a:srgbClr val="008000"/>
                </a:solidFill>
              </a:rPr>
              <a:t>Urząd Pracy Powiatu Krakowskiego</a:t>
            </a:r>
          </a:p>
          <a:p>
            <a:pPr algn="ctr">
              <a:defRPr/>
            </a:pPr>
            <a:r>
              <a:rPr lang="pl-PL" sz="105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Szyce, ul. Wesoła 48</a:t>
            </a:r>
          </a:p>
          <a:p>
            <a:pPr algn="ctr">
              <a:defRPr/>
            </a:pPr>
            <a:r>
              <a:rPr lang="pl-PL" sz="105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e-mail: krkrpow@uppk.pl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4283968" y="2283718"/>
            <a:ext cx="3200400" cy="9056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1057" b="1" dirty="0">
                <a:solidFill>
                  <a:srgbClr val="008000"/>
                </a:solidFill>
              </a:rPr>
              <a:t>UPPK Filia w Krzeszowicach</a:t>
            </a:r>
          </a:p>
          <a:p>
            <a:pPr algn="ctr">
              <a:defRPr/>
            </a:pPr>
            <a:r>
              <a:rPr lang="pl-PL" sz="105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ul. Kolejowa 1</a:t>
            </a:r>
          </a:p>
          <a:p>
            <a:pPr algn="ctr">
              <a:defRPr/>
            </a:pPr>
            <a:r>
              <a:rPr lang="pl-PL" sz="105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32-065 Krzeszowice</a:t>
            </a:r>
          </a:p>
          <a:p>
            <a:pPr algn="ctr">
              <a:defRPr/>
            </a:pPr>
            <a:r>
              <a:rPr lang="pl-PL" sz="105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tel. 12/ 282 20 50</a:t>
            </a:r>
          </a:p>
          <a:p>
            <a:pPr algn="ctr">
              <a:defRPr/>
            </a:pPr>
            <a:r>
              <a:rPr lang="pl-PL" sz="105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e-mail: filia_krzeszowice@uppk.pl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94990"/>
            <a:ext cx="2160240" cy="61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11326"/>
            <a:ext cx="2430270" cy="787271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535996" y="127560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Dziękujemy za uwagę</a:t>
            </a:r>
          </a:p>
          <a:p>
            <a:r>
              <a:rPr lang="pl-PL" sz="2000" b="1" dirty="0"/>
              <a:t>Zapraszamy do współpracy</a:t>
            </a:r>
          </a:p>
        </p:txBody>
      </p:sp>
    </p:spTree>
    <p:extLst>
      <p:ext uri="{BB962C8B-B14F-4D97-AF65-F5344CB8AC3E}">
        <p14:creationId xmlns:p14="http://schemas.microsoft.com/office/powerpoint/2010/main" val="156584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8C1D57-27F2-0C7A-745D-D37D1889A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125" y="1088225"/>
            <a:ext cx="7389547" cy="318421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Program Fundusze Europejskie dla Rozwoju Społecznego </a:t>
            </a:r>
            <a:br>
              <a:rPr lang="pl-PL" sz="1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2021-2027 stanowi kolejny etap do dalszego rozwoju społecznego </a:t>
            </a:r>
            <a:br>
              <a:rPr lang="pl-PL" sz="1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i gospodarczego kraju. W programie FERS będzie realizowane wsparcie na rzecz m.in.: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poprawy sytuacji osób na rynku pracy,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zwiększenia dostępności dla osób ze szczególnymi potrzebami,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 zapewnienia opieki nad dziećmi,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podnoszenia jakości edukacji i rozwoju kompetencji,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integracji społecznej,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1">
                    <a:lumMod val="50000"/>
                  </a:schemeClr>
                </a:solidFill>
              </a:rPr>
              <a:t>rozwoju usług społecznych i ekonomii społecznej oraz ochrony zdrowia.</a:t>
            </a:r>
            <a:endParaRPr lang="pl-PL" sz="1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az 4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88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8C1D57-27F2-0C7A-745D-D37D1889A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351" y="1065458"/>
            <a:ext cx="7389547" cy="35962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2400" b="1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Cele Programu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wsparcie samozatrudnienia poprzez udzielanie preferencyjnych pożyczek na rozpoczęcie własne działalności gospodarczej,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rozwój potencjału instytucji i służb rynku pracy,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wpieranie przedsiębiorców, innych pracodawców oraz ich pracowników w obszarach kluczowych dla rozwoju społeczno-gospodarczego kraju,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poprawa jakości systemów kształcenia oraz rozwój edukacji włączającej,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wspieranie procesu uczenia się przez całe życie, w tym kompetencji cyfrowych osób dorosłych,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wsparcie systemu szkolnictwa wyższego, w tym w dostosowaniu oferty do wyzwań związanych z cyfrową i zieloną transformacją,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wspieranie instytucji odpowiedzialnych za integrację społeczno-zawodową migrantów,</a:t>
            </a:r>
          </a:p>
        </p:txBody>
      </p:sp>
      <p:pic>
        <p:nvPicPr>
          <p:cNvPr id="5" name="Obraz 4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41521"/>
            <a:ext cx="8333954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52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8C1D57-27F2-0C7A-745D-D37D1889A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390" y="1131590"/>
            <a:ext cx="7389547" cy="339967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rozwój potencjału instytucji działających w sferze integracji społecznej, usług społecznych i ekonomii społecznej,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rozwój opieki nad najmłodszymi dziećmi m.in. poprzez tworzenie miejsc opieki nad dziećmi do lat 3 i podnoszenie kompetencji kadr w tym obszarze,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zapewnienie równych szans dla osób z niepełnosprawnościami,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wsparcie systemu ochrony zdrowia, w tym kształcenie podyplomowe lekarzy, pielęgniarek, położnych oraz innych zawodów związanych z ochroną zdrowia,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budowanie potencjału partnerów społecznych i organizacji społeczeństwa obywatelskiego,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rozwój innowacji społecznych i upowszechnianie przetestowanych rozwiązań.</a:t>
            </a:r>
          </a:p>
          <a:p>
            <a:pPr marL="0" indent="0">
              <a:buNone/>
            </a:pPr>
            <a:endParaRPr lang="pl-PL" sz="1800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  <a:p>
            <a:pPr marL="0" indent="0">
              <a:buNone/>
            </a:pPr>
            <a:endParaRPr lang="pl-PL" sz="1800" dirty="0">
              <a:solidFill>
                <a:srgbClr val="00206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Obraz 4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16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8C1D57-27F2-0C7A-745D-D37D1889A8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000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Qaktywności</a:t>
            </a:r>
            <a:r>
              <a:rPr lang="pl-PL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-Mocna Ekipa</a:t>
            </a:r>
            <a:r>
              <a:rPr lang="pl-P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pl-PL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realizowany jest w ramach programu Fundusze Europejskie dla Małopolski 2021-2027, Priorytet 6, Fundusze europejskie dla rynku pracy, edukacji i włączenia społecznego, Działanie 6.1 Aktywizacja zawodowa – projekty powiatowych urzędów pracy, z Europejskiego Funduszu Społecznego Plus.</a:t>
            </a:r>
            <a:endParaRPr lang="pl-PL" sz="1800" dirty="0"/>
          </a:p>
        </p:txBody>
      </p:sp>
      <p:pic>
        <p:nvPicPr>
          <p:cNvPr id="5" name="Obraz 4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681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4888D57-8EB3-340D-B690-7D35C82C94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altLang="pl-PL" sz="2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 PROJEKTU:</a:t>
            </a:r>
          </a:p>
          <a:p>
            <a:pPr marL="0" indent="0">
              <a:buNone/>
            </a:pPr>
            <a:r>
              <a:rPr lang="pl-PL" altLang="pl-PL" sz="14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Celem projektu jest udzielenie kompleksowego wsparcia osobom bezrobotnym oraz pracodawcom z  terenu powiatu krakowskiego, prowadzącego do poprawy zdolności zatrudnienia oraz zwiększenia aktywizacji zawodowej</a:t>
            </a:r>
          </a:p>
          <a:p>
            <a:pPr marL="0" indent="0">
              <a:buNone/>
            </a:pPr>
            <a:endParaRPr lang="pl-PL" altLang="pl-PL" sz="14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altLang="pl-PL" sz="20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Okres realizacji</a:t>
            </a:r>
            <a:r>
              <a:rPr lang="pl-PL" altLang="pl-PL" sz="14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pl-PL" sz="1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01.08.2023 - 30.06.2024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endParaRPr lang="pl-PL" sz="14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pl-PL" sz="16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CAŁKOWITA WARTOŚĆ PROJEKTU</a:t>
            </a:r>
          </a:p>
          <a:p>
            <a:pPr marL="0" indent="0">
              <a:lnSpc>
                <a:spcPct val="90000"/>
              </a:lnSpc>
              <a:spcAft>
                <a:spcPts val="0"/>
              </a:spcAft>
              <a:buNone/>
            </a:pPr>
            <a:r>
              <a:rPr lang="pl-PL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9 157 691,54 zł</a:t>
            </a:r>
            <a:endParaRPr lang="pl-PL" sz="16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D444306-1C25-C6D8-8AAF-AC7F45EA03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740352" y="4776201"/>
            <a:ext cx="648072" cy="122470"/>
          </a:xfrm>
        </p:spPr>
        <p:txBody>
          <a:bodyPr/>
          <a:lstStyle/>
          <a:p>
            <a:r>
              <a:rPr lang="pl-PL" dirty="0"/>
              <a:t> 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0919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76460" y="636636"/>
            <a:ext cx="7389546" cy="734818"/>
          </a:xfrm>
        </p:spPr>
        <p:txBody>
          <a:bodyPr>
            <a:normAutofit fontScale="90000"/>
          </a:bodyPr>
          <a:lstStyle/>
          <a:p>
            <a:br>
              <a:rPr lang="pl-PL" sz="2000" i="1" dirty="0">
                <a:solidFill>
                  <a:srgbClr val="00297A"/>
                </a:solidFill>
                <a:latin typeface="Bookman Old Style" pitchFamily="18" charset="0"/>
              </a:rPr>
            </a:br>
            <a:br>
              <a:rPr lang="pl-PL" sz="2200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solidFill>
                  <a:srgbClr val="0029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Grupy docelowe </a:t>
            </a:r>
            <a:br>
              <a:rPr lang="pl-PL" sz="2000" i="1" dirty="0">
                <a:solidFill>
                  <a:srgbClr val="00297A"/>
                </a:solidFill>
                <a:latin typeface="Bookman Old Style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endParaRPr lang="pl-PL" sz="1400" b="1" i="1" dirty="0">
              <a:solidFill>
                <a:srgbClr val="0029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l-PL" sz="1400" i="1" dirty="0">
                <a:solidFill>
                  <a:srgbClr val="00297A"/>
                </a:solidFill>
                <a:latin typeface="+mn-lt"/>
                <a:cs typeface="Arial" panose="020B0604020202020204" pitchFamily="34" charset="0"/>
              </a:rPr>
              <a:t>Osoby w wieku 18-29 lat,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l-PL" sz="1400" i="1" dirty="0">
                <a:solidFill>
                  <a:srgbClr val="00297A"/>
                </a:solidFill>
                <a:latin typeface="+mn-lt"/>
                <a:cs typeface="Arial" panose="020B0604020202020204" pitchFamily="34" charset="0"/>
              </a:rPr>
              <a:t>osoby pow. 50 r.ż.,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l-PL" sz="1400" i="1" dirty="0">
                <a:solidFill>
                  <a:srgbClr val="00297A"/>
                </a:solidFill>
                <a:latin typeface="+mn-lt"/>
                <a:cs typeface="Arial" panose="020B0604020202020204" pitchFamily="34" charset="0"/>
              </a:rPr>
              <a:t>osoby długotrwale bezrobotne,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l-PL" sz="1400" i="1" dirty="0">
                <a:solidFill>
                  <a:srgbClr val="00297A"/>
                </a:solidFill>
                <a:latin typeface="+mn-lt"/>
                <a:cs typeface="Arial" panose="020B0604020202020204" pitchFamily="34" charset="0"/>
              </a:rPr>
              <a:t>osoby z niepełnosprawnościami,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l-PL" sz="1400" i="1" dirty="0">
                <a:solidFill>
                  <a:srgbClr val="00297A"/>
                </a:solidFill>
                <a:latin typeface="+mn-lt"/>
                <a:cs typeface="Arial" panose="020B0604020202020204" pitchFamily="34" charset="0"/>
              </a:rPr>
              <a:t>osoby o niskich kwalifikacjach,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l-PL" sz="1400" i="1" dirty="0">
                <a:solidFill>
                  <a:srgbClr val="00297A"/>
                </a:solidFill>
                <a:latin typeface="+mn-lt"/>
                <a:cs typeface="Arial" panose="020B0604020202020204" pitchFamily="34" charset="0"/>
              </a:rPr>
              <a:t>kobiety,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l-PL" sz="1400" i="1" dirty="0">
                <a:solidFill>
                  <a:srgbClr val="00297A"/>
                </a:solidFill>
                <a:latin typeface="+mn-lt"/>
                <a:cs typeface="Arial" panose="020B0604020202020204" pitchFamily="34" charset="0"/>
              </a:rPr>
              <a:t>Migranci/cudzoziemcy.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  <p:pic>
        <p:nvPicPr>
          <p:cNvPr id="6" name="Obraz 5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055678"/>
            <a:ext cx="26574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60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pl-PL" dirty="0"/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Uczestnicy projektu QME 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8492526"/>
              </p:ext>
            </p:extLst>
          </p:nvPr>
        </p:nvGraphicFramePr>
        <p:xfrm>
          <a:off x="5076056" y="1131590"/>
          <a:ext cx="3407668" cy="201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  <p:graphicFrame>
        <p:nvGraphicFramePr>
          <p:cNvPr id="11" name="Wykres 10"/>
          <p:cNvGraphicFramePr/>
          <p:nvPr>
            <p:extLst>
              <p:ext uri="{D42A27DB-BD31-4B8C-83A1-F6EECF244321}">
                <p14:modId xmlns:p14="http://schemas.microsoft.com/office/powerpoint/2010/main" val="435348828"/>
              </p:ext>
            </p:extLst>
          </p:nvPr>
        </p:nvGraphicFramePr>
        <p:xfrm>
          <a:off x="748752" y="1131590"/>
          <a:ext cx="360722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Obraz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55831"/>
            <a:ext cx="8333954" cy="579170"/>
          </a:xfrm>
          <a:prstGeom prst="rect">
            <a:avLst/>
          </a:prstGeom>
        </p:spPr>
      </p:pic>
      <p:pic>
        <p:nvPicPr>
          <p:cNvPr id="14" name="Obraz 13" descr="Zestawienie logotypów zawierające od lewej: logo Powiatu Krakowskiego, Logo Powiatowych Urzędów Pracy, logo projektu Qaktywności-Mocna Ekipa " title="zestawienie logotypów">
            <a:extLst>
              <a:ext uri="{FF2B5EF4-FFF2-40B4-BE49-F238E27FC236}">
                <a16:creationId xmlns:a16="http://schemas.microsoft.com/office/drawing/2014/main" id="{0114677C-5AE9-B4BB-D77D-58042E6A91AB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4"/>
          <a:stretch/>
        </p:blipFill>
        <p:spPr bwMode="auto">
          <a:xfrm>
            <a:off x="467544" y="4404264"/>
            <a:ext cx="2108201" cy="3719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7" name="Wykres 16"/>
          <p:cNvGraphicFramePr/>
          <p:nvPr>
            <p:extLst>
              <p:ext uri="{D42A27DB-BD31-4B8C-83A1-F6EECF244321}">
                <p14:modId xmlns:p14="http://schemas.microsoft.com/office/powerpoint/2010/main" val="1740006162"/>
              </p:ext>
            </p:extLst>
          </p:nvPr>
        </p:nvGraphicFramePr>
        <p:xfrm>
          <a:off x="3084004" y="3003799"/>
          <a:ext cx="3504220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52179016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lannerID xmlns="c55646da-b583-4422-8edf-c2471e69b50a" xsi:nil="true"/>
    <DR_stop xmlns="27f57e9e-8363-413d-800b-f05ef200be69" xsi:nil="true"/>
    <hip xmlns="27f57e9e-8363-413d-800b-f05ef200be69">
      <Url xsi:nil="true"/>
      <Description xsi:nil="true"/>
    </hip>
    <Znak_sprawyT xmlns="27f57e9e-8363-413d-800b-f05ef200be69" xsi:nil="true"/>
    <lcf76f155ced4ddcb4097134ff3c332f xmlns="27f57e9e-8363-413d-800b-f05ef200be69">
      <Terms xmlns="http://schemas.microsoft.com/office/infopath/2007/PartnerControls"/>
    </lcf76f155ced4ddcb4097134ff3c332f>
    <DR_opiekun xmlns="27f57e9e-8363-413d-800b-f05ef200be69">
      <UserInfo>
        <DisplayName/>
        <AccountId xsi:nil="true"/>
        <AccountType/>
      </UserInfo>
    </DR_opiekun>
    <DR_start xmlns="27f57e9e-8363-413d-800b-f05ef200be69" xsi:nil="true"/>
    <DR_monit xmlns="27f57e9e-8363-413d-800b-f05ef200be69">false</DR_monit>
    <TaxCatchAll xmlns="c55646da-b583-4422-8edf-c2471e69b50a" xsi:nil="true"/>
    <DR_pracownik xmlns="27f57e9e-8363-413d-800b-f05ef200be69">
      <UserInfo>
        <DisplayName/>
        <AccountId xsi:nil="true"/>
        <AccountType/>
      </UserInfo>
    </DR_pracownik>
    <DR_radca xmlns="27f57e9e-8363-413d-800b-f05ef200be69">
      <UserInfo>
        <DisplayName/>
        <AccountId xsi:nil="true"/>
        <AccountType/>
      </UserInfo>
    </DR_radca>
    <SharedWithUsers xmlns="c55646da-b583-4422-8edf-c2471e69b50a">
      <UserInfo>
        <DisplayName>Jarosław Łydka</DisplayName>
        <AccountId>192</AccountId>
        <AccountType/>
      </UserInfo>
    </SharedWithUsers>
    <Referent xmlns="27f57e9e-8363-413d-800b-f05ef200be69">
      <UserInfo>
        <DisplayName/>
        <AccountId xsi:nil="true"/>
        <AccountType/>
      </UserInfo>
    </Referent>
    <Czywklejonodolegitymacji xmlns="27f57e9e-8363-413d-800b-f05ef200be69">false</Czywklejonodolegitymacji>
    <haac777c69de4328af08b15d6860d31b xmlns="c55646da-b583-4422-8edf-c2471e69b50a">
      <Terms xmlns="http://schemas.microsoft.com/office/infopath/2007/PartnerControls"/>
    </haac777c69de4328af08b15d6860d31b>
    <l11c65b5f2564b829f20c3bb61b96263 xmlns="27f57e9e-8363-413d-800b-f05ef200be69">
      <Terms xmlns="http://schemas.microsoft.com/office/infopath/2007/PartnerControls"/>
    </l11c65b5f2564b829f20c3bb61b96263>
    <_Flow_SignoffStatus xmlns="27f57e9e-8363-413d-800b-f05ef200be69" xsi:nil="true"/>
    <Ktoprzygotowa_x0142_ xmlns="27f57e9e-8363-413d-800b-f05ef200be69">
      <UserInfo>
        <DisplayName/>
        <AccountId xsi:nil="true"/>
        <AccountType/>
      </UserInfo>
    </Ktoprzygotowa_x0142_>
    <S_x0142_owakluczowe xmlns="27f57e9e-8363-413d-800b-f05ef200be69" xsi:nil="true"/>
    <Nakiedy xmlns="27f57e9e-8363-413d-800b-f05ef200be6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2259FF35338184C9450301779206AF7" ma:contentTypeVersion="38" ma:contentTypeDescription="Utwórz nowy dokument." ma:contentTypeScope="" ma:versionID="e6c6e3e0ad3d91c5e595483ac3556790">
  <xsd:schema xmlns:xsd="http://www.w3.org/2001/XMLSchema" xmlns:xs="http://www.w3.org/2001/XMLSchema" xmlns:p="http://schemas.microsoft.com/office/2006/metadata/properties" xmlns:ns2="27f57e9e-8363-413d-800b-f05ef200be69" xmlns:ns3="c55646da-b583-4422-8edf-c2471e69b50a" targetNamespace="http://schemas.microsoft.com/office/2006/metadata/properties" ma:root="true" ma:fieldsID="ddae3e3ded2a1eac00c6075f4bf406cf" ns2:_="" ns3:_="">
    <xsd:import namespace="27f57e9e-8363-413d-800b-f05ef200be69"/>
    <xsd:import namespace="c55646da-b583-4422-8edf-c2471e69b5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Czywklejonodolegitymacji" minOccurs="0"/>
                <xsd:element ref="ns2:Referent" minOccurs="0"/>
                <xsd:element ref="ns3:haac777c69de4328af08b15d6860d31b" minOccurs="0"/>
                <xsd:element ref="ns3:PlannerID" minOccurs="0"/>
                <xsd:element ref="ns2:l11c65b5f2564b829f20c3bb61b96263" minOccurs="0"/>
                <xsd:element ref="ns2:DR_opiekun" minOccurs="0"/>
                <xsd:element ref="ns2:DR_radca" minOccurs="0"/>
                <xsd:element ref="ns2:hip" minOccurs="0"/>
                <xsd:element ref="ns2:DR_start" minOccurs="0"/>
                <xsd:element ref="ns2:DR_stop" minOccurs="0"/>
                <xsd:element ref="ns2:DR_monit" minOccurs="0"/>
                <xsd:element ref="ns2:Znak_sprawyT" minOccurs="0"/>
                <xsd:element ref="ns2:DR_pracownik" minOccurs="0"/>
                <xsd:element ref="ns2:MediaServiceObjectDetectorVersions" minOccurs="0"/>
                <xsd:element ref="ns2:MediaServiceSearchProperties" minOccurs="0"/>
                <xsd:element ref="ns2:Ktoprzygotowa_x0142_" minOccurs="0"/>
                <xsd:element ref="ns2:Nakiedy" minOccurs="0"/>
                <xsd:element ref="ns2:S_x0142_owakluczow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57e9e-8363-413d-800b-f05ef200be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_Flow_SignoffStatus" ma:index="19" nillable="true" ma:displayName="Stan zatwierdzenia" ma:internalName="Stan_x0020_zatwierdzenia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Tagi obrazów" ma:readOnly="false" ma:fieldId="{5cf76f15-5ced-4ddc-b409-7134ff3c332f}" ma:taxonomyMulti="true" ma:sspId="37af3bd2-c700-4151-8a0d-bd64704a98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zywklejonodolegitymacji" ma:index="25" nillable="true" ma:displayName="Czy wklejono do legitymacji" ma:default="0" ma:format="Dropdown" ma:internalName="Czywklejonodolegitymacji">
      <xsd:simpleType>
        <xsd:restriction base="dms:Boolean"/>
      </xsd:simpleType>
    </xsd:element>
    <xsd:element name="Referent" ma:index="26" nillable="true" ma:displayName="Referent" ma:format="Dropdown" ma:list="UserInfo" ma:SharePointGroup="0" ma:internalName="Referent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11c65b5f2564b829f20c3bb61b96263" ma:index="31" nillable="true" ma:taxonomy="true" ma:internalName="l11c65b5f2564b829f20c3bb61b96263" ma:taxonomyFieldName="DR_sprawa" ma:displayName="DR_sprawa" ma:default="" ma:fieldId="{511c65b5-f256-4b82-9f20-c3bb61b96263}" ma:sspId="37af3bd2-c700-4151-8a0d-bd64704a98d7" ma:termSetId="74c20ee4-dbf5-4f8a-8b4e-2a767f8dfff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R_opiekun" ma:index="32" nillable="true" ma:displayName="DR_opiekun" ma:description="Kolumna automatyzacji Opiniowanie DR" ma:format="Dropdown" ma:list="UserInfo" ma:SharePointGroup="0" ma:internalName="DR_opieku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R_radca" ma:index="33" nillable="true" ma:displayName="DR_radca" ma:description="kolumna automatyzacji Opiniowanie DR" ma:format="Dropdown" ma:list="UserInfo" ma:SharePointGroup="0" ma:internalName="DR_radca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hip" ma:index="34" nillable="true" ma:displayName="hip" ma:description="kolumna automatyzacji Opiniowanie DR" ma:format="Hyperlink" ma:internalName="hip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R_start" ma:index="35" nillable="true" ma:displayName="DR_start" ma:description="kolumna automatyzacji Opiniowanie DR" ma:format="DateOnly" ma:internalName="DR_start">
      <xsd:simpleType>
        <xsd:restriction base="dms:DateTime"/>
      </xsd:simpleType>
    </xsd:element>
    <xsd:element name="DR_stop" ma:index="36" nillable="true" ma:displayName="DR_stop" ma:description="kolumna automatyzacji Opiniowanie DR" ma:format="DateOnly" ma:internalName="DR_stop">
      <xsd:simpleType>
        <xsd:restriction base="dms:DateTime"/>
      </xsd:simpleType>
    </xsd:element>
    <xsd:element name="DR_monit" ma:index="37" nillable="true" ma:displayName="DR_monit" ma:default="0" ma:description="kolumna automatyzacji Opiniowanie DR" ma:format="Dropdown" ma:internalName="DR_monit">
      <xsd:simpleType>
        <xsd:restriction base="dms:Boolean"/>
      </xsd:simpleType>
    </xsd:element>
    <xsd:element name="Znak_sprawyT" ma:index="38" nillable="true" ma:displayName="Znak_sprawyT" ma:description="kolumna automatyzacji Opiniowanie DR" ma:format="Dropdown" ma:internalName="Znak_sprawyT">
      <xsd:simpleType>
        <xsd:restriction base="dms:Text">
          <xsd:maxLength value="255"/>
        </xsd:restriction>
      </xsd:simpleType>
    </xsd:element>
    <xsd:element name="DR_pracownik" ma:index="39" nillable="true" ma:displayName="DR_pracownik" ma:description="kolumna automatyzacji opiniowanie DR" ma:format="Dropdown" ma:list="UserInfo" ma:SharePointGroup="0" ma:internalName="DR_pracownik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bjectDetectorVersions" ma:index="4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Ktoprzygotowa_x0142_" ma:index="42" nillable="true" ma:displayName="Kto przygotował" ma:format="Dropdown" ma:list="UserInfo" ma:SharePointGroup="0" ma:internalName="Ktoprzygotowa_x0142_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Nakiedy" ma:index="43" nillable="true" ma:displayName="Na kiedy" ma:format="DateOnly" ma:internalName="Nakiedy">
      <xsd:simpleType>
        <xsd:restriction base="dms:DateTime"/>
      </xsd:simpleType>
    </xsd:element>
    <xsd:element name="S_x0142_owakluczowe" ma:index="44" nillable="true" ma:displayName="Słowa kluczowe" ma:format="Dropdown" ma:internalName="S_x0142_owakluczowe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JST"/>
                        <xsd:enumeration value="Samorządy"/>
                        <xsd:enumeration value="Administracja Publiczna"/>
                        <xsd:enumeration value="8"/>
                        <xsd:enumeration value="6"/>
                        <xsd:enumeration value="5"/>
                        <xsd:enumeration value="Edukacja"/>
                        <xsd:enumeration value="FST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5646da-b583-4422-8edf-c2471e69b50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9ace3449-ffee-42e7-8c66-e1b86c96db44}" ma:internalName="TaxCatchAll" ma:showField="CatchAllData" ma:web="c55646da-b583-4422-8edf-c2471e69b5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haac777c69de4328af08b15d6860d31b" ma:index="28" nillable="true" ma:taxonomy="true" ma:internalName="haac777c69de4328af08b15d6860d31b" ma:taxonomyFieldName="P1kluczowe" ma:displayName="P1kluczowe" ma:default="" ma:fieldId="{1aac777c-69de-4328-af08-b15d6860d31b}" ma:sspId="37af3bd2-c700-4151-8a0d-bd64704a98d7" ma:termSetId="7870a5cc-74d4-473e-9570-6b19f4d633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lannerID" ma:index="29" nillable="true" ma:displayName="PlannerID" ma:description="kolumna automatyzacji Opiniowanie radców" ma:internalName="Planner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8D9092F-79D3-4E2E-ADEF-F7E0CD22EFDE}">
  <ds:schemaRefs>
    <ds:schemaRef ds:uri="http://purl.org/dc/elements/1.1/"/>
    <ds:schemaRef ds:uri="27f57e9e-8363-413d-800b-f05ef200be69"/>
    <ds:schemaRef ds:uri="http://www.w3.org/XML/1998/namespace"/>
    <ds:schemaRef ds:uri="http://purl.org/dc/terms/"/>
    <ds:schemaRef ds:uri="c55646da-b583-4422-8edf-c2471e69b50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ABAA77B-C586-4D9B-BA24-473E389150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f57e9e-8363-413d-800b-f05ef200be69"/>
    <ds:schemaRef ds:uri="c55646da-b583-4422-8edf-c2471e69b5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37CC97-E07E-4B0C-B523-B1FF2CCA6E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5163</TotalTime>
  <Words>1124</Words>
  <Application>Microsoft Office PowerPoint</Application>
  <PresentationFormat>Pokaz na ekranie (16:9)</PresentationFormat>
  <Paragraphs>201</Paragraphs>
  <Slides>22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8" baseType="lpstr">
      <vt:lpstr>Arial</vt:lpstr>
      <vt:lpstr>Bookman Old Style</vt:lpstr>
      <vt:lpstr>Calibri</vt:lpstr>
      <vt:lpstr>Open Sans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 Grupy docelowe  </vt:lpstr>
      <vt:lpstr> Uczestnicy projektu QME </vt:lpstr>
      <vt:lpstr>Prezentacja programu PowerPoint</vt:lpstr>
      <vt:lpstr>  Działania realizowane w projekcie  </vt:lpstr>
      <vt:lpstr>  Organizacja staży: </vt:lpstr>
      <vt:lpstr> Organizacja szkoleń zawodowych: </vt:lpstr>
      <vt:lpstr> Rozwój Przedsiębiorczości </vt:lpstr>
      <vt:lpstr> Inne działania </vt:lpstr>
      <vt:lpstr> Urząd Pracy Powiatu Krakowskiego obecnie realizuje projekt pn.: Qaktywności - Mocna Ekipa II w ramach programu Fundusze Europejskie dla Małopolski 2021-2027 </vt:lpstr>
      <vt:lpstr>Poradnictwo zawodowe FILIA KRZESZOWICE</vt:lpstr>
      <vt:lpstr>Poradnictwo zawodowe FILIA KRZESZOWICE</vt:lpstr>
      <vt:lpstr>Poradnictwo zawodowe FILIA KRZESZOWICE</vt:lpstr>
      <vt:lpstr>Pośrednictwo Pracy FILIA KRZESZOWICE</vt:lpstr>
      <vt:lpstr>FILIA KRZESZOWICE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Milena Godyń</cp:lastModifiedBy>
  <cp:revision>340</cp:revision>
  <cp:lastPrinted>2024-05-31T12:28:25Z</cp:lastPrinted>
  <dcterms:created xsi:type="dcterms:W3CDTF">2022-06-22T09:40:44Z</dcterms:created>
  <dcterms:modified xsi:type="dcterms:W3CDTF">2024-06-26T07:26:50Z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0x010100A2259FF35338184C9450301779206AF7</vt:lpwstr>
  </property>
  <property fmtid="{D5CDD505-2E9C-101B-9397-08002B2CF9AE}" pid="3" name="DR_sprawa">
    <vt:lpwstr/>
  </property>
  <property fmtid="{D5CDD505-2E9C-101B-9397-08002B2CF9AE}" pid="4" name="P1kluczowe">
    <vt:lpwstr/>
  </property>
  <property fmtid="{D5CDD505-2E9C-101B-9397-08002B2CF9AE}" pid="5" name="MediaServiceImageTags">
    <vt:lpwstr/>
  </property>
</Properties>
</file>